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90"/>
    <p:restoredTop sz="94590"/>
  </p:normalViewPr>
  <p:slideViewPr>
    <p:cSldViewPr snapToGrid="0" snapToObjects="1">
      <p:cViewPr varScale="1">
        <p:scale>
          <a:sx n="80" d="100"/>
          <a:sy n="80" d="100"/>
        </p:scale>
        <p:origin x="200" y="7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C87E4-6B4D-5C47-A711-465DEBD89A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550431-B46D-8048-99C8-20FEBE7CC6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71BFF3-7FF2-584B-BD2F-698EF418C8A0}"/>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D6A88A52-6193-144E-B732-3899818F4F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BFAB1F-0637-BB4E-80E3-0874536F7E92}"/>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245848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D98A7-911A-2F46-BFB6-C54BDDE87A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A74288-C0DC-E044-8DAF-C1D5B9E3F9C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11D426-1E6A-2447-9EA6-3D195760E7D9}"/>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AA02F466-0BC5-9046-B77F-02E8815B1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B66A9F-2642-9648-9058-B76E9C369716}"/>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92724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DCC04-A798-B34B-8B97-960E5F2E1C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1895DD-8ADA-3246-8960-F46BD4D323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572D8C4-E658-0D41-898D-8E50F92CAE32}"/>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2910DB69-0D5B-844F-8A1A-9B23AD21E7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743A2A-A96F-2D4E-A994-6B11359DDC91}"/>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864608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097BC-185B-EA4D-B486-8B7D5F7B40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FEF7E-5AB2-0B44-8DF4-313320329FA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CC043E-EBC7-6A4F-BA54-BDDC5608AF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B7D4FB-7EDB-2C45-B361-122869F5ECC2}"/>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6" name="Footer Placeholder 5">
            <a:extLst>
              <a:ext uri="{FF2B5EF4-FFF2-40B4-BE49-F238E27FC236}">
                <a16:creationId xmlns:a16="http://schemas.microsoft.com/office/drawing/2014/main" id="{2EDBB0DA-0292-A44F-9411-3167BCC61D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C1F423-239F-1F4B-8819-0594263F489D}"/>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2608984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25A88-0D4C-5E40-B76C-11D59C4E22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A093C3-EA77-694A-9852-79D5647002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20E9189-67CE-474D-BD9B-186BB45D427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8EC65B-1469-0641-A013-08A4727D82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F8F7D02-4AA0-1C41-8FA9-91178153185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25CCB0-F228-0240-B627-94BD132536E4}"/>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8" name="Footer Placeholder 7">
            <a:extLst>
              <a:ext uri="{FF2B5EF4-FFF2-40B4-BE49-F238E27FC236}">
                <a16:creationId xmlns:a16="http://schemas.microsoft.com/office/drawing/2014/main" id="{A6B34959-BDA0-EB43-A6D0-97CE70C836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D2822B-341D-DA44-8EC5-7AB752941656}"/>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1645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1A89B-ACF0-9D43-82BD-7CE083C83D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5CAE7D-3D3E-E84B-B6CD-A8A8162E43A6}"/>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4" name="Footer Placeholder 3">
            <a:extLst>
              <a:ext uri="{FF2B5EF4-FFF2-40B4-BE49-F238E27FC236}">
                <a16:creationId xmlns:a16="http://schemas.microsoft.com/office/drawing/2014/main" id="{ED8BA40D-8903-C84A-A0D4-1B292E6FE2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22A0DA-AE50-B04D-8623-BD2CD2E57650}"/>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129743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9D6F3E-DDBE-A34B-879D-DBEEE98A5E7F}"/>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3" name="Footer Placeholder 2">
            <a:extLst>
              <a:ext uri="{FF2B5EF4-FFF2-40B4-BE49-F238E27FC236}">
                <a16:creationId xmlns:a16="http://schemas.microsoft.com/office/drawing/2014/main" id="{058F2501-3F94-3F4B-9E4C-FDBA0FEFCF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BADE65-0EA7-5245-B43D-3A2A6CF2F0CF}"/>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02477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5218-0826-4B48-9E56-F08668ECC8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275580-D4C7-904D-BF30-6096719092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DF1A82-31FE-4943-B93B-6561DD637B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8D00D8D-E188-BD4D-AAA9-538741927ECC}"/>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6" name="Footer Placeholder 5">
            <a:extLst>
              <a:ext uri="{FF2B5EF4-FFF2-40B4-BE49-F238E27FC236}">
                <a16:creationId xmlns:a16="http://schemas.microsoft.com/office/drawing/2014/main" id="{05547B65-918C-6343-9CB0-1A749324DF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141DD8-B7C5-1647-9FE1-6F1C9FEB8EF8}"/>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75337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4BF5-42E0-0A49-A4C9-E5C0EA519D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71F6CD-14AE-A84D-8DC4-D2F826C2C8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C06CBF-91B5-6440-9D7F-C79C5DF119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B144EC-C04A-8340-8D6E-8018CBD60C6C}"/>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6" name="Footer Placeholder 5">
            <a:extLst>
              <a:ext uri="{FF2B5EF4-FFF2-40B4-BE49-F238E27FC236}">
                <a16:creationId xmlns:a16="http://schemas.microsoft.com/office/drawing/2014/main" id="{4671E0D2-1E33-5E40-9604-947EBE6A6D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3A4ACF-FC01-5D4D-8E9F-79C41659B515}"/>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4004882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58FA9-B9F2-224A-A924-2EC457EA0D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84ADB2-C07D-A546-BB8A-E640CDAA9B6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57872D-F029-8A4F-84E8-4F474A2BA4A1}"/>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FA711EB0-ABD0-8C4A-BEAD-7389BCAAF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E6E0F5-0F5C-3D45-9D1E-C2871BB36DB0}"/>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496937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B9D7C4-EF49-8746-B1DE-185B787F74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AC5C65-C636-004B-968E-08BA863A4FD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B45A2-9EE5-814B-9759-FB45B090DF13}"/>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6865144B-05FE-CC4D-8854-BA140060AE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044D0B-8955-7145-B2A7-0B076B118855}"/>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9582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E67CB1-A9D1-CF40-B958-B849F28C23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D76E73-1550-AD4F-A827-04F29AA709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F27710-C93E-6749-94CC-A8DC657766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22FBEE7D-A599-5A4C-A738-AFA3E27A18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2E8BBD-DFF0-2249-BE8F-BDDB6385D4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207B88-9787-E641-966E-9C807C5AC7C6}" type="slidenum">
              <a:rPr lang="en-US" smtClean="0"/>
              <a:t>‹#›</a:t>
            </a:fld>
            <a:endParaRPr lang="en-US"/>
          </a:p>
        </p:txBody>
      </p:sp>
    </p:spTree>
    <p:extLst>
      <p:ext uri="{BB962C8B-B14F-4D97-AF65-F5344CB8AC3E}">
        <p14:creationId xmlns:p14="http://schemas.microsoft.com/office/powerpoint/2010/main" val="3579674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tiff"/><Relationship Id="rId3" Type="http://schemas.openxmlformats.org/officeDocument/2006/relationships/image" Target="../media/image6.tiff"/><Relationship Id="rId7" Type="http://schemas.openxmlformats.org/officeDocument/2006/relationships/image" Target="../media/image10.tiff"/><Relationship Id="rId2" Type="http://schemas.openxmlformats.org/officeDocument/2006/relationships/image" Target="../media/image5.tiff"/><Relationship Id="rId1" Type="http://schemas.openxmlformats.org/officeDocument/2006/relationships/slideLayout" Target="../slideLayouts/slideLayout2.xml"/><Relationship Id="rId6" Type="http://schemas.openxmlformats.org/officeDocument/2006/relationships/image" Target="../media/image9.tiff"/><Relationship Id="rId5" Type="http://schemas.openxmlformats.org/officeDocument/2006/relationships/image" Target="../media/image8.tiff"/><Relationship Id="rId10" Type="http://schemas.openxmlformats.org/officeDocument/2006/relationships/image" Target="../media/image13.tiff"/><Relationship Id="rId4" Type="http://schemas.openxmlformats.org/officeDocument/2006/relationships/image" Target="../media/image7.tiff"/><Relationship Id="rId9" Type="http://schemas.openxmlformats.org/officeDocument/2006/relationships/image" Target="../media/image12.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hyperlink" Target="https://www.youtube.com/watch?v=ysa5OBhXz-Q"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hyperlink" Target="https://routesjournal.org/2020/08/16/r201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05321-9912-6A45-B8F5-3310312D7A82}"/>
              </a:ext>
            </a:extLst>
          </p:cNvPr>
          <p:cNvSpPr>
            <a:spLocks noGrp="1"/>
          </p:cNvSpPr>
          <p:nvPr>
            <p:ph type="ctrTitle"/>
          </p:nvPr>
        </p:nvSpPr>
        <p:spPr>
          <a:xfrm>
            <a:off x="1524000" y="4307407"/>
            <a:ext cx="9144000" cy="1867143"/>
          </a:xfrm>
        </p:spPr>
        <p:txBody>
          <a:bodyPr>
            <a:normAutofit fontScale="90000"/>
          </a:bodyPr>
          <a:lstStyle/>
          <a:p>
            <a:r>
              <a:rPr lang="en-US" b="1" dirty="0"/>
              <a:t>How do ecosystems work as systems?</a:t>
            </a:r>
            <a:br>
              <a:rPr lang="en-US" dirty="0"/>
            </a:br>
            <a:br>
              <a:rPr lang="en-US" dirty="0"/>
            </a:br>
            <a:r>
              <a:rPr lang="en-US" sz="2200" b="1" dirty="0"/>
              <a:t>An example from Yellowstone National Park</a:t>
            </a:r>
          </a:p>
        </p:txBody>
      </p:sp>
      <p:sp>
        <p:nvSpPr>
          <p:cNvPr id="3" name="Subtitle 2">
            <a:extLst>
              <a:ext uri="{FF2B5EF4-FFF2-40B4-BE49-F238E27FC236}">
                <a16:creationId xmlns:a16="http://schemas.microsoft.com/office/drawing/2014/main" id="{18581D4A-0910-1E49-824C-3070B3D95A09}"/>
              </a:ext>
            </a:extLst>
          </p:cNvPr>
          <p:cNvSpPr>
            <a:spLocks noGrp="1"/>
          </p:cNvSpPr>
          <p:nvPr>
            <p:ph type="subTitle" idx="1"/>
          </p:nvPr>
        </p:nvSpPr>
        <p:spPr>
          <a:xfrm>
            <a:off x="97536" y="6174550"/>
            <a:ext cx="9144000" cy="482282"/>
          </a:xfrm>
        </p:spPr>
        <p:txBody>
          <a:bodyPr>
            <a:normAutofit/>
          </a:bodyPr>
          <a:lstStyle/>
          <a:p>
            <a:pPr algn="l"/>
            <a:r>
              <a:rPr lang="en-US" sz="1200" dirty="0"/>
              <a:t>Slides by Dr Dan </a:t>
            </a:r>
            <a:r>
              <a:rPr lang="en-US" sz="1200" dirty="0" err="1"/>
              <a:t>Whittall</a:t>
            </a:r>
            <a:endParaRPr lang="en-US" sz="1200" dirty="0"/>
          </a:p>
        </p:txBody>
      </p:sp>
      <p:pic>
        <p:nvPicPr>
          <p:cNvPr id="4" name="Picture 3">
            <a:extLst>
              <a:ext uri="{FF2B5EF4-FFF2-40B4-BE49-F238E27FC236}">
                <a16:creationId xmlns:a16="http://schemas.microsoft.com/office/drawing/2014/main" id="{014337FC-EF43-074A-A045-CAB584457E43}"/>
              </a:ext>
            </a:extLst>
          </p:cNvPr>
          <p:cNvPicPr>
            <a:picLocks noChangeAspect="1"/>
          </p:cNvPicPr>
          <p:nvPr/>
        </p:nvPicPr>
        <p:blipFill>
          <a:blip r:embed="rId2"/>
          <a:stretch>
            <a:fillRect/>
          </a:stretch>
        </p:blipFill>
        <p:spPr>
          <a:xfrm>
            <a:off x="0" y="3048"/>
            <a:ext cx="12192000" cy="3438470"/>
          </a:xfrm>
          <a:prstGeom prst="rect">
            <a:avLst/>
          </a:prstGeom>
        </p:spPr>
      </p:pic>
    </p:spTree>
    <p:extLst>
      <p:ext uri="{BB962C8B-B14F-4D97-AF65-F5344CB8AC3E}">
        <p14:creationId xmlns:p14="http://schemas.microsoft.com/office/powerpoint/2010/main" val="160332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DAAF-8FF7-4D45-B539-31B7A006E6AC}"/>
              </a:ext>
            </a:extLst>
          </p:cNvPr>
          <p:cNvSpPr>
            <a:spLocks noGrp="1"/>
          </p:cNvSpPr>
          <p:nvPr>
            <p:ph type="title"/>
          </p:nvPr>
        </p:nvSpPr>
        <p:spPr>
          <a:xfrm>
            <a:off x="838200" y="212725"/>
            <a:ext cx="10515600" cy="346075"/>
          </a:xfrm>
        </p:spPr>
        <p:txBody>
          <a:bodyPr>
            <a:normAutofit fontScale="90000"/>
          </a:bodyPr>
          <a:lstStyle/>
          <a:p>
            <a:pPr algn="ctr"/>
            <a:r>
              <a:rPr lang="en-US" b="1" dirty="0"/>
              <a:t>Recap: What is a system?</a:t>
            </a:r>
          </a:p>
        </p:txBody>
      </p:sp>
      <p:sp>
        <p:nvSpPr>
          <p:cNvPr id="3" name="Content Placeholder 2">
            <a:extLst>
              <a:ext uri="{FF2B5EF4-FFF2-40B4-BE49-F238E27FC236}">
                <a16:creationId xmlns:a16="http://schemas.microsoft.com/office/drawing/2014/main" id="{6E6D3FD5-075E-A744-A932-1196E7685CF1}"/>
              </a:ext>
            </a:extLst>
          </p:cNvPr>
          <p:cNvSpPr>
            <a:spLocks noGrp="1"/>
          </p:cNvSpPr>
          <p:nvPr>
            <p:ph idx="1"/>
          </p:nvPr>
        </p:nvSpPr>
        <p:spPr>
          <a:xfrm>
            <a:off x="285750" y="889000"/>
            <a:ext cx="6031018" cy="5618163"/>
          </a:xfrm>
        </p:spPr>
        <p:txBody>
          <a:bodyPr>
            <a:normAutofit fontScale="77500" lnSpcReduction="20000"/>
          </a:bodyPr>
          <a:lstStyle/>
          <a:p>
            <a:pPr marL="0" indent="0">
              <a:buNone/>
            </a:pPr>
            <a:r>
              <a:rPr lang="en-US" dirty="0"/>
              <a:t>A system is a way of </a:t>
            </a:r>
            <a:r>
              <a:rPr lang="en-US" b="1" dirty="0"/>
              <a:t>representing reality</a:t>
            </a:r>
            <a:r>
              <a:rPr lang="en-US" dirty="0"/>
              <a:t>. It understand places as made up of inputs and outputs, as well as stores and transfers / processes.</a:t>
            </a:r>
          </a:p>
          <a:p>
            <a:pPr marL="0" indent="0">
              <a:buNone/>
            </a:pPr>
            <a:endParaRPr lang="en-US" dirty="0"/>
          </a:p>
          <a:p>
            <a:pPr marL="0" indent="0">
              <a:buNone/>
            </a:pPr>
            <a:r>
              <a:rPr lang="en-US" dirty="0"/>
              <a:t>An </a:t>
            </a:r>
            <a:r>
              <a:rPr lang="en-US" b="1" dirty="0"/>
              <a:t>open system </a:t>
            </a:r>
            <a:r>
              <a:rPr lang="en-US" dirty="0"/>
              <a:t>is one in which matter and energy are both able to be inputs and outputs. The classic example is a drainage basin, where water, heat energy and many other things can move in an out of the system.</a:t>
            </a:r>
          </a:p>
          <a:p>
            <a:pPr marL="0" indent="0">
              <a:buNone/>
            </a:pPr>
            <a:endParaRPr lang="en-US" dirty="0"/>
          </a:p>
          <a:p>
            <a:pPr marL="0" indent="0">
              <a:buNone/>
            </a:pPr>
            <a:r>
              <a:rPr lang="en-US" dirty="0"/>
              <a:t>A </a:t>
            </a:r>
            <a:r>
              <a:rPr lang="en-US" b="1" dirty="0"/>
              <a:t>closed system </a:t>
            </a:r>
            <a:r>
              <a:rPr lang="en-US" dirty="0"/>
              <a:t>is a system in which energy can be both an input and an output, but little or no matter enters or leaves the system. Planet Earth is usually considered to be a closed system.</a:t>
            </a:r>
          </a:p>
          <a:p>
            <a:pPr marL="0" indent="0">
              <a:buNone/>
            </a:pPr>
            <a:endParaRPr lang="en-US" dirty="0"/>
          </a:p>
          <a:p>
            <a:pPr marL="0" indent="0">
              <a:buNone/>
            </a:pPr>
            <a:r>
              <a:rPr lang="en-US" dirty="0"/>
              <a:t>A system is said to be in </a:t>
            </a:r>
            <a:r>
              <a:rPr lang="en-US" b="1" dirty="0"/>
              <a:t>dynamic equilibrium </a:t>
            </a:r>
            <a:r>
              <a:rPr lang="en-US" dirty="0"/>
              <a:t>when the inputs and outputs are broadly in balance.</a:t>
            </a:r>
          </a:p>
        </p:txBody>
      </p:sp>
      <p:pic>
        <p:nvPicPr>
          <p:cNvPr id="4" name="Picture 3">
            <a:extLst>
              <a:ext uri="{FF2B5EF4-FFF2-40B4-BE49-F238E27FC236}">
                <a16:creationId xmlns:a16="http://schemas.microsoft.com/office/drawing/2014/main" id="{78BEC2BC-F379-F94D-A272-D43D7086DF21}"/>
              </a:ext>
            </a:extLst>
          </p:cNvPr>
          <p:cNvPicPr>
            <a:picLocks noChangeAspect="1"/>
          </p:cNvPicPr>
          <p:nvPr/>
        </p:nvPicPr>
        <p:blipFill>
          <a:blip r:embed="rId2"/>
          <a:stretch>
            <a:fillRect/>
          </a:stretch>
        </p:blipFill>
        <p:spPr>
          <a:xfrm>
            <a:off x="6392968" y="1874837"/>
            <a:ext cx="5799032" cy="3205163"/>
          </a:xfrm>
          <a:prstGeom prst="rect">
            <a:avLst/>
          </a:prstGeom>
        </p:spPr>
      </p:pic>
    </p:spTree>
    <p:extLst>
      <p:ext uri="{BB962C8B-B14F-4D97-AF65-F5344CB8AC3E}">
        <p14:creationId xmlns:p14="http://schemas.microsoft.com/office/powerpoint/2010/main" val="4028877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D2348-F41E-4841-A808-0DA57E14482B}"/>
              </a:ext>
            </a:extLst>
          </p:cNvPr>
          <p:cNvSpPr>
            <a:spLocks noGrp="1"/>
          </p:cNvSpPr>
          <p:nvPr>
            <p:ph type="title"/>
          </p:nvPr>
        </p:nvSpPr>
        <p:spPr>
          <a:xfrm>
            <a:off x="838200" y="0"/>
            <a:ext cx="10515600" cy="662781"/>
          </a:xfrm>
        </p:spPr>
        <p:txBody>
          <a:bodyPr>
            <a:normAutofit/>
          </a:bodyPr>
          <a:lstStyle/>
          <a:p>
            <a:r>
              <a:rPr lang="en-US" sz="3600" b="1" dirty="0"/>
              <a:t>Locate our example: Yellowstone National Park</a:t>
            </a:r>
          </a:p>
        </p:txBody>
      </p:sp>
      <p:sp>
        <p:nvSpPr>
          <p:cNvPr id="3" name="Content Placeholder 2">
            <a:extLst>
              <a:ext uri="{FF2B5EF4-FFF2-40B4-BE49-F238E27FC236}">
                <a16:creationId xmlns:a16="http://schemas.microsoft.com/office/drawing/2014/main" id="{D4E24BE2-EE61-B540-8FD1-653AAEDAC789}"/>
              </a:ext>
            </a:extLst>
          </p:cNvPr>
          <p:cNvSpPr>
            <a:spLocks noGrp="1"/>
          </p:cNvSpPr>
          <p:nvPr>
            <p:ph idx="1"/>
          </p:nvPr>
        </p:nvSpPr>
        <p:spPr>
          <a:xfrm>
            <a:off x="5943600" y="869787"/>
            <a:ext cx="6096000" cy="1873413"/>
          </a:xfrm>
        </p:spPr>
        <p:txBody>
          <a:bodyPr>
            <a:normAutofit fontScale="92500" lnSpcReduction="20000"/>
          </a:bodyPr>
          <a:lstStyle/>
          <a:p>
            <a:r>
              <a:rPr lang="en-US" dirty="0"/>
              <a:t>The red star on the map to the left marks the location of Yellowstone National Park.</a:t>
            </a:r>
          </a:p>
          <a:p>
            <a:endParaRPr lang="en-US" dirty="0"/>
          </a:p>
          <a:p>
            <a:r>
              <a:rPr lang="en-US" dirty="0"/>
              <a:t>How might you describe this location at a national scale?</a:t>
            </a:r>
          </a:p>
        </p:txBody>
      </p:sp>
      <p:pic>
        <p:nvPicPr>
          <p:cNvPr id="4" name="Picture 3">
            <a:extLst>
              <a:ext uri="{FF2B5EF4-FFF2-40B4-BE49-F238E27FC236}">
                <a16:creationId xmlns:a16="http://schemas.microsoft.com/office/drawing/2014/main" id="{03D67527-721E-E74D-AA07-BE1764D745EB}"/>
              </a:ext>
            </a:extLst>
          </p:cNvPr>
          <p:cNvPicPr>
            <a:picLocks noChangeAspect="1"/>
          </p:cNvPicPr>
          <p:nvPr/>
        </p:nvPicPr>
        <p:blipFill>
          <a:blip r:embed="rId2"/>
          <a:stretch>
            <a:fillRect/>
          </a:stretch>
        </p:blipFill>
        <p:spPr>
          <a:xfrm>
            <a:off x="0" y="1291430"/>
            <a:ext cx="5994400" cy="4587551"/>
          </a:xfrm>
          <a:prstGeom prst="rect">
            <a:avLst/>
          </a:prstGeom>
        </p:spPr>
      </p:pic>
      <p:pic>
        <p:nvPicPr>
          <p:cNvPr id="5" name="Picture 4">
            <a:extLst>
              <a:ext uri="{FF2B5EF4-FFF2-40B4-BE49-F238E27FC236}">
                <a16:creationId xmlns:a16="http://schemas.microsoft.com/office/drawing/2014/main" id="{68736911-3CC6-FF46-A41F-276A832AA9E4}"/>
              </a:ext>
            </a:extLst>
          </p:cNvPr>
          <p:cNvPicPr>
            <a:picLocks noChangeAspect="1"/>
          </p:cNvPicPr>
          <p:nvPr/>
        </p:nvPicPr>
        <p:blipFill>
          <a:blip r:embed="rId3"/>
          <a:stretch>
            <a:fillRect/>
          </a:stretch>
        </p:blipFill>
        <p:spPr>
          <a:xfrm>
            <a:off x="76200" y="1291430"/>
            <a:ext cx="5918200" cy="4445000"/>
          </a:xfrm>
          <a:prstGeom prst="rect">
            <a:avLst/>
          </a:prstGeom>
        </p:spPr>
      </p:pic>
      <p:sp>
        <p:nvSpPr>
          <p:cNvPr id="6" name="Content Placeholder 2">
            <a:extLst>
              <a:ext uri="{FF2B5EF4-FFF2-40B4-BE49-F238E27FC236}">
                <a16:creationId xmlns:a16="http://schemas.microsoft.com/office/drawing/2014/main" id="{F02C3DD0-1A4D-7843-A7A6-899B43D2F79D}"/>
              </a:ext>
            </a:extLst>
          </p:cNvPr>
          <p:cNvSpPr txBox="1">
            <a:spLocks/>
          </p:cNvSpPr>
          <p:nvPr/>
        </p:nvSpPr>
        <p:spPr>
          <a:xfrm>
            <a:off x="6096000" y="3104987"/>
            <a:ext cx="6096000" cy="206914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Now the second map on the left shows Yellowstone National Park at a more local scale.</a:t>
            </a:r>
          </a:p>
          <a:p>
            <a:endParaRPr lang="en-US" dirty="0"/>
          </a:p>
          <a:p>
            <a:r>
              <a:rPr lang="en-US" dirty="0"/>
              <a:t>What are the key physical and human features on this map?</a:t>
            </a:r>
          </a:p>
        </p:txBody>
      </p:sp>
    </p:spTree>
    <p:extLst>
      <p:ext uri="{BB962C8B-B14F-4D97-AF65-F5344CB8AC3E}">
        <p14:creationId xmlns:p14="http://schemas.microsoft.com/office/powerpoint/2010/main" val="1504153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AAD9398-35E0-C846-9274-FC1A489B5A70}"/>
              </a:ext>
            </a:extLst>
          </p:cNvPr>
          <p:cNvSpPr/>
          <p:nvPr/>
        </p:nvSpPr>
        <p:spPr>
          <a:xfrm>
            <a:off x="4172495" y="2500610"/>
            <a:ext cx="4438105" cy="17907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2EEE12-2D8A-D64C-BB31-251A117C456F}"/>
              </a:ext>
            </a:extLst>
          </p:cNvPr>
          <p:cNvSpPr>
            <a:spLocks noGrp="1"/>
          </p:cNvSpPr>
          <p:nvPr>
            <p:ph idx="1"/>
          </p:nvPr>
        </p:nvSpPr>
        <p:spPr>
          <a:xfrm>
            <a:off x="4486761" y="2941504"/>
            <a:ext cx="3888782" cy="1057060"/>
          </a:xfrm>
        </p:spPr>
        <p:txBody>
          <a:bodyPr>
            <a:normAutofit fontScale="92500" lnSpcReduction="10000"/>
          </a:bodyPr>
          <a:lstStyle/>
          <a:p>
            <a:pPr marL="0" indent="0" algn="ctr">
              <a:buNone/>
            </a:pPr>
            <a:r>
              <a:rPr lang="en-US" b="1" dirty="0"/>
              <a:t>List the key features of the Yellowstone National Park ecosystem</a:t>
            </a:r>
          </a:p>
        </p:txBody>
      </p:sp>
      <p:pic>
        <p:nvPicPr>
          <p:cNvPr id="4" name="Picture 3">
            <a:extLst>
              <a:ext uri="{FF2B5EF4-FFF2-40B4-BE49-F238E27FC236}">
                <a16:creationId xmlns:a16="http://schemas.microsoft.com/office/drawing/2014/main" id="{6BF188D1-8AF9-6044-AA86-84A3D0DF3022}"/>
              </a:ext>
            </a:extLst>
          </p:cNvPr>
          <p:cNvPicPr>
            <a:picLocks noChangeAspect="1"/>
          </p:cNvPicPr>
          <p:nvPr/>
        </p:nvPicPr>
        <p:blipFill>
          <a:blip r:embed="rId2"/>
          <a:stretch>
            <a:fillRect/>
          </a:stretch>
        </p:blipFill>
        <p:spPr>
          <a:xfrm>
            <a:off x="25400" y="25400"/>
            <a:ext cx="2812143" cy="1574800"/>
          </a:xfrm>
          <a:prstGeom prst="rect">
            <a:avLst/>
          </a:prstGeom>
        </p:spPr>
      </p:pic>
      <p:pic>
        <p:nvPicPr>
          <p:cNvPr id="7" name="Picture 6">
            <a:extLst>
              <a:ext uri="{FF2B5EF4-FFF2-40B4-BE49-F238E27FC236}">
                <a16:creationId xmlns:a16="http://schemas.microsoft.com/office/drawing/2014/main" id="{A028CAF2-8397-CB4B-9F61-F185CDBADFB6}"/>
              </a:ext>
            </a:extLst>
          </p:cNvPr>
          <p:cNvPicPr>
            <a:picLocks noChangeAspect="1"/>
          </p:cNvPicPr>
          <p:nvPr/>
        </p:nvPicPr>
        <p:blipFill>
          <a:blip r:embed="rId3"/>
          <a:stretch>
            <a:fillRect/>
          </a:stretch>
        </p:blipFill>
        <p:spPr>
          <a:xfrm>
            <a:off x="4178300" y="31750"/>
            <a:ext cx="4038600" cy="2019300"/>
          </a:xfrm>
          <a:prstGeom prst="rect">
            <a:avLst/>
          </a:prstGeom>
        </p:spPr>
      </p:pic>
      <p:pic>
        <p:nvPicPr>
          <p:cNvPr id="8" name="Picture 7">
            <a:extLst>
              <a:ext uri="{FF2B5EF4-FFF2-40B4-BE49-F238E27FC236}">
                <a16:creationId xmlns:a16="http://schemas.microsoft.com/office/drawing/2014/main" id="{F1A500C2-9D8C-6148-A1E7-D811099C0ED4}"/>
              </a:ext>
            </a:extLst>
          </p:cNvPr>
          <p:cNvPicPr>
            <a:picLocks noChangeAspect="1"/>
          </p:cNvPicPr>
          <p:nvPr/>
        </p:nvPicPr>
        <p:blipFill>
          <a:blip r:embed="rId4"/>
          <a:stretch>
            <a:fillRect/>
          </a:stretch>
        </p:blipFill>
        <p:spPr>
          <a:xfrm>
            <a:off x="-314779" y="5050190"/>
            <a:ext cx="2863228" cy="1915760"/>
          </a:xfrm>
          <a:prstGeom prst="rect">
            <a:avLst/>
          </a:prstGeom>
        </p:spPr>
      </p:pic>
      <p:pic>
        <p:nvPicPr>
          <p:cNvPr id="9" name="Picture 8">
            <a:extLst>
              <a:ext uri="{FF2B5EF4-FFF2-40B4-BE49-F238E27FC236}">
                <a16:creationId xmlns:a16="http://schemas.microsoft.com/office/drawing/2014/main" id="{6BC9F255-6EE1-FA43-9324-CBB2C57C9E8A}"/>
              </a:ext>
            </a:extLst>
          </p:cNvPr>
          <p:cNvPicPr>
            <a:picLocks noChangeAspect="1"/>
          </p:cNvPicPr>
          <p:nvPr/>
        </p:nvPicPr>
        <p:blipFill>
          <a:blip r:embed="rId5"/>
          <a:stretch>
            <a:fillRect/>
          </a:stretch>
        </p:blipFill>
        <p:spPr>
          <a:xfrm>
            <a:off x="-19157" y="1693243"/>
            <a:ext cx="2490709" cy="1769714"/>
          </a:xfrm>
          <a:prstGeom prst="rect">
            <a:avLst/>
          </a:prstGeom>
        </p:spPr>
      </p:pic>
      <p:pic>
        <p:nvPicPr>
          <p:cNvPr id="10" name="Picture 9">
            <a:extLst>
              <a:ext uri="{FF2B5EF4-FFF2-40B4-BE49-F238E27FC236}">
                <a16:creationId xmlns:a16="http://schemas.microsoft.com/office/drawing/2014/main" id="{C42D8500-CD0F-7849-8128-77D561E2ADAC}"/>
              </a:ext>
            </a:extLst>
          </p:cNvPr>
          <p:cNvPicPr>
            <a:picLocks noChangeAspect="1"/>
          </p:cNvPicPr>
          <p:nvPr/>
        </p:nvPicPr>
        <p:blipFill>
          <a:blip r:embed="rId6"/>
          <a:stretch>
            <a:fillRect/>
          </a:stretch>
        </p:blipFill>
        <p:spPr>
          <a:xfrm>
            <a:off x="4109015" y="4468744"/>
            <a:ext cx="4266528" cy="2389256"/>
          </a:xfrm>
          <a:prstGeom prst="rect">
            <a:avLst/>
          </a:prstGeom>
        </p:spPr>
      </p:pic>
      <p:pic>
        <p:nvPicPr>
          <p:cNvPr id="11" name="Picture 10">
            <a:extLst>
              <a:ext uri="{FF2B5EF4-FFF2-40B4-BE49-F238E27FC236}">
                <a16:creationId xmlns:a16="http://schemas.microsoft.com/office/drawing/2014/main" id="{D8C7E714-F869-1D47-83A1-2DB2605D103C}"/>
              </a:ext>
            </a:extLst>
          </p:cNvPr>
          <p:cNvPicPr>
            <a:picLocks noChangeAspect="1"/>
          </p:cNvPicPr>
          <p:nvPr/>
        </p:nvPicPr>
        <p:blipFill>
          <a:blip r:embed="rId7"/>
          <a:stretch>
            <a:fillRect/>
          </a:stretch>
        </p:blipFill>
        <p:spPr>
          <a:xfrm>
            <a:off x="9098613" y="2059607"/>
            <a:ext cx="3093387" cy="2051050"/>
          </a:xfrm>
          <a:prstGeom prst="rect">
            <a:avLst/>
          </a:prstGeom>
        </p:spPr>
      </p:pic>
      <p:pic>
        <p:nvPicPr>
          <p:cNvPr id="12" name="Picture 11">
            <a:extLst>
              <a:ext uri="{FF2B5EF4-FFF2-40B4-BE49-F238E27FC236}">
                <a16:creationId xmlns:a16="http://schemas.microsoft.com/office/drawing/2014/main" id="{00155BAE-DA69-A34E-AC50-33ACDE8EB412}"/>
              </a:ext>
            </a:extLst>
          </p:cNvPr>
          <p:cNvPicPr>
            <a:picLocks noChangeAspect="1"/>
          </p:cNvPicPr>
          <p:nvPr/>
        </p:nvPicPr>
        <p:blipFill>
          <a:blip r:embed="rId8"/>
          <a:stretch>
            <a:fillRect/>
          </a:stretch>
        </p:blipFill>
        <p:spPr>
          <a:xfrm>
            <a:off x="9269162" y="-12700"/>
            <a:ext cx="2878388" cy="2063750"/>
          </a:xfrm>
          <a:prstGeom prst="rect">
            <a:avLst/>
          </a:prstGeom>
        </p:spPr>
      </p:pic>
      <p:pic>
        <p:nvPicPr>
          <p:cNvPr id="13" name="Picture 12">
            <a:extLst>
              <a:ext uri="{FF2B5EF4-FFF2-40B4-BE49-F238E27FC236}">
                <a16:creationId xmlns:a16="http://schemas.microsoft.com/office/drawing/2014/main" id="{B77D943F-1483-B846-81C2-3D1A24794068}"/>
              </a:ext>
            </a:extLst>
          </p:cNvPr>
          <p:cNvPicPr>
            <a:picLocks noChangeAspect="1"/>
          </p:cNvPicPr>
          <p:nvPr/>
        </p:nvPicPr>
        <p:blipFill>
          <a:blip r:embed="rId9"/>
          <a:stretch>
            <a:fillRect/>
          </a:stretch>
        </p:blipFill>
        <p:spPr>
          <a:xfrm>
            <a:off x="-19157" y="3559175"/>
            <a:ext cx="2490709" cy="1394797"/>
          </a:xfrm>
          <a:prstGeom prst="rect">
            <a:avLst/>
          </a:prstGeom>
        </p:spPr>
      </p:pic>
      <p:pic>
        <p:nvPicPr>
          <p:cNvPr id="15" name="Picture 14">
            <a:extLst>
              <a:ext uri="{FF2B5EF4-FFF2-40B4-BE49-F238E27FC236}">
                <a16:creationId xmlns:a16="http://schemas.microsoft.com/office/drawing/2014/main" id="{4D548490-C96A-5548-B292-5B392DF3E599}"/>
              </a:ext>
            </a:extLst>
          </p:cNvPr>
          <p:cNvPicPr>
            <a:picLocks noChangeAspect="1"/>
          </p:cNvPicPr>
          <p:nvPr/>
        </p:nvPicPr>
        <p:blipFill>
          <a:blip r:embed="rId10"/>
          <a:stretch>
            <a:fillRect/>
          </a:stretch>
        </p:blipFill>
        <p:spPr>
          <a:xfrm>
            <a:off x="9575800" y="4179093"/>
            <a:ext cx="2571750" cy="2678907"/>
          </a:xfrm>
          <a:prstGeom prst="rect">
            <a:avLst/>
          </a:prstGeom>
        </p:spPr>
      </p:pic>
    </p:spTree>
    <p:extLst>
      <p:ext uri="{BB962C8B-B14F-4D97-AF65-F5344CB8AC3E}">
        <p14:creationId xmlns:p14="http://schemas.microsoft.com/office/powerpoint/2010/main" val="2799926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0A12C-692C-F043-8AC5-6C662D030F14}"/>
              </a:ext>
            </a:extLst>
          </p:cNvPr>
          <p:cNvSpPr>
            <a:spLocks noGrp="1"/>
          </p:cNvSpPr>
          <p:nvPr>
            <p:ph type="title"/>
          </p:nvPr>
        </p:nvSpPr>
        <p:spPr/>
        <p:txBody>
          <a:bodyPr/>
          <a:lstStyle/>
          <a:p>
            <a:r>
              <a:rPr lang="en-US" b="1" dirty="0"/>
              <a:t>Understanding the Yellowstone National Park ecosystem </a:t>
            </a:r>
            <a:r>
              <a:rPr lang="en-US" b="1" i="1" dirty="0"/>
              <a:t>as a system</a:t>
            </a:r>
            <a:endParaRPr lang="en-US" b="1" dirty="0"/>
          </a:p>
        </p:txBody>
      </p:sp>
      <p:sp>
        <p:nvSpPr>
          <p:cNvPr id="3" name="Content Placeholder 2">
            <a:extLst>
              <a:ext uri="{FF2B5EF4-FFF2-40B4-BE49-F238E27FC236}">
                <a16:creationId xmlns:a16="http://schemas.microsoft.com/office/drawing/2014/main" id="{8951BFAF-73CB-0A4A-9D69-1E6041C143B4}"/>
              </a:ext>
            </a:extLst>
          </p:cNvPr>
          <p:cNvSpPr>
            <a:spLocks noGrp="1"/>
          </p:cNvSpPr>
          <p:nvPr>
            <p:ph idx="1"/>
          </p:nvPr>
        </p:nvSpPr>
        <p:spPr>
          <a:xfrm>
            <a:off x="838200" y="1930399"/>
            <a:ext cx="10515600" cy="2362201"/>
          </a:xfrm>
        </p:spPr>
        <p:txBody>
          <a:bodyPr>
            <a:normAutofit fontScale="77500" lnSpcReduction="20000"/>
          </a:bodyPr>
          <a:lstStyle/>
          <a:p>
            <a:pPr marL="514350" indent="-514350">
              <a:buAutoNum type="arabicPeriod"/>
            </a:pPr>
            <a:r>
              <a:rPr lang="en-US" dirty="0"/>
              <a:t>Read the extract from the article in </a:t>
            </a:r>
            <a:r>
              <a:rPr lang="en-US" i="1" dirty="0"/>
              <a:t>Routes</a:t>
            </a:r>
            <a:r>
              <a:rPr lang="en-US" dirty="0"/>
              <a:t>. As you read, use active reading strategies to help you remember the key points.</a:t>
            </a:r>
          </a:p>
          <a:p>
            <a:pPr marL="514350" indent="-514350">
              <a:buAutoNum type="arabicPeriod"/>
            </a:pPr>
            <a:endParaRPr lang="en-US" dirty="0"/>
          </a:p>
          <a:p>
            <a:pPr marL="514350" indent="-514350">
              <a:buAutoNum type="arabicPeriod"/>
            </a:pPr>
            <a:r>
              <a:rPr lang="en-US" dirty="0"/>
              <a:t>Respond to the questions at the end of the article.</a:t>
            </a:r>
          </a:p>
          <a:p>
            <a:pPr marL="514350" indent="-514350">
              <a:buAutoNum type="arabicPeriod"/>
            </a:pPr>
            <a:endParaRPr lang="en-US" dirty="0"/>
          </a:p>
          <a:p>
            <a:pPr marL="514350" indent="-514350">
              <a:buAutoNum type="arabicPeriod"/>
            </a:pPr>
            <a:r>
              <a:rPr lang="en-US" dirty="0"/>
              <a:t>Try to sketch out a systems diagram similar to the one below showing the impact of reintroducing wolves on Yellowstone National Park</a:t>
            </a:r>
          </a:p>
          <a:p>
            <a:pPr marL="514350" indent="-514350">
              <a:buAutoNum type="arabicPeriod"/>
            </a:pPr>
            <a:endParaRPr lang="en-US" dirty="0"/>
          </a:p>
        </p:txBody>
      </p:sp>
      <p:sp>
        <p:nvSpPr>
          <p:cNvPr id="4" name="Oval 3">
            <a:extLst>
              <a:ext uri="{FF2B5EF4-FFF2-40B4-BE49-F238E27FC236}">
                <a16:creationId xmlns:a16="http://schemas.microsoft.com/office/drawing/2014/main" id="{81302DD1-2F7B-4140-86B6-6B411196E40E}"/>
              </a:ext>
            </a:extLst>
          </p:cNvPr>
          <p:cNvSpPr/>
          <p:nvPr/>
        </p:nvSpPr>
        <p:spPr>
          <a:xfrm>
            <a:off x="4064000" y="4292600"/>
            <a:ext cx="2286000" cy="2133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73B6C59-B935-F444-AA57-577241D4374B}"/>
              </a:ext>
            </a:extLst>
          </p:cNvPr>
          <p:cNvSpPr txBox="1"/>
          <p:nvPr/>
        </p:nvSpPr>
        <p:spPr>
          <a:xfrm>
            <a:off x="4368800" y="4495800"/>
            <a:ext cx="1676400" cy="461665"/>
          </a:xfrm>
          <a:prstGeom prst="rect">
            <a:avLst/>
          </a:prstGeom>
          <a:noFill/>
        </p:spPr>
        <p:txBody>
          <a:bodyPr wrap="square" rtlCol="0">
            <a:spAutoFit/>
          </a:bodyPr>
          <a:lstStyle/>
          <a:p>
            <a:pPr algn="ctr"/>
            <a:r>
              <a:rPr lang="en-US" sz="1200" b="1" dirty="0"/>
              <a:t>Yellowstone ecological system</a:t>
            </a:r>
          </a:p>
        </p:txBody>
      </p:sp>
      <p:sp>
        <p:nvSpPr>
          <p:cNvPr id="8" name="Right Arrow 7">
            <a:extLst>
              <a:ext uri="{FF2B5EF4-FFF2-40B4-BE49-F238E27FC236}">
                <a16:creationId xmlns:a16="http://schemas.microsoft.com/office/drawing/2014/main" id="{007BC235-C51E-284B-BB32-6388D67DBD16}"/>
              </a:ext>
            </a:extLst>
          </p:cNvPr>
          <p:cNvSpPr/>
          <p:nvPr/>
        </p:nvSpPr>
        <p:spPr>
          <a:xfrm>
            <a:off x="2572719" y="5284922"/>
            <a:ext cx="1301857" cy="4339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DCFEEDE1-2E35-5E4F-BF4A-8552908E99DE}"/>
              </a:ext>
            </a:extLst>
          </p:cNvPr>
          <p:cNvSpPr/>
          <p:nvPr/>
        </p:nvSpPr>
        <p:spPr>
          <a:xfrm>
            <a:off x="6539424" y="5284921"/>
            <a:ext cx="1301857" cy="4339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80EDAE2-4D9E-ED48-A184-3B43E28F90D1}"/>
              </a:ext>
            </a:extLst>
          </p:cNvPr>
          <p:cNvSpPr txBox="1"/>
          <p:nvPr/>
        </p:nvSpPr>
        <p:spPr>
          <a:xfrm>
            <a:off x="2292888" y="4945578"/>
            <a:ext cx="1676400" cy="276999"/>
          </a:xfrm>
          <a:prstGeom prst="rect">
            <a:avLst/>
          </a:prstGeom>
          <a:noFill/>
        </p:spPr>
        <p:txBody>
          <a:bodyPr wrap="square" rtlCol="0">
            <a:spAutoFit/>
          </a:bodyPr>
          <a:lstStyle/>
          <a:p>
            <a:pPr algn="ctr"/>
            <a:r>
              <a:rPr lang="en-US" sz="1200" dirty="0"/>
              <a:t>Inputs</a:t>
            </a:r>
          </a:p>
        </p:txBody>
      </p:sp>
      <p:sp>
        <p:nvSpPr>
          <p:cNvPr id="11" name="TextBox 10">
            <a:extLst>
              <a:ext uri="{FF2B5EF4-FFF2-40B4-BE49-F238E27FC236}">
                <a16:creationId xmlns:a16="http://schemas.microsoft.com/office/drawing/2014/main" id="{AA9E6B04-7A7C-A041-81C6-EFC856B3EA80}"/>
              </a:ext>
            </a:extLst>
          </p:cNvPr>
          <p:cNvSpPr txBox="1"/>
          <p:nvPr/>
        </p:nvSpPr>
        <p:spPr>
          <a:xfrm>
            <a:off x="6226874" y="4943901"/>
            <a:ext cx="1676400" cy="276999"/>
          </a:xfrm>
          <a:prstGeom prst="rect">
            <a:avLst/>
          </a:prstGeom>
          <a:noFill/>
        </p:spPr>
        <p:txBody>
          <a:bodyPr wrap="square" rtlCol="0">
            <a:spAutoFit/>
          </a:bodyPr>
          <a:lstStyle/>
          <a:p>
            <a:pPr algn="ctr"/>
            <a:r>
              <a:rPr lang="en-US" sz="1200" dirty="0"/>
              <a:t>Outputs</a:t>
            </a:r>
          </a:p>
        </p:txBody>
      </p:sp>
      <p:sp>
        <p:nvSpPr>
          <p:cNvPr id="12" name="TextBox 11">
            <a:extLst>
              <a:ext uri="{FF2B5EF4-FFF2-40B4-BE49-F238E27FC236}">
                <a16:creationId xmlns:a16="http://schemas.microsoft.com/office/drawing/2014/main" id="{801F22CD-5C81-3848-AC41-6ED0C1C6F5CE}"/>
              </a:ext>
            </a:extLst>
          </p:cNvPr>
          <p:cNvSpPr txBox="1"/>
          <p:nvPr/>
        </p:nvSpPr>
        <p:spPr>
          <a:xfrm>
            <a:off x="4203918" y="5266412"/>
            <a:ext cx="947119" cy="461665"/>
          </a:xfrm>
          <a:prstGeom prst="rect">
            <a:avLst/>
          </a:prstGeom>
          <a:noFill/>
          <a:ln>
            <a:solidFill>
              <a:schemeClr val="accent1">
                <a:shade val="50000"/>
              </a:schemeClr>
            </a:solidFill>
          </a:ln>
        </p:spPr>
        <p:txBody>
          <a:bodyPr wrap="square" rtlCol="0">
            <a:spAutoFit/>
          </a:bodyPr>
          <a:lstStyle/>
          <a:p>
            <a:pPr algn="ctr"/>
            <a:r>
              <a:rPr lang="en-US" sz="1200" dirty="0"/>
              <a:t>Impacts on stores</a:t>
            </a:r>
          </a:p>
        </p:txBody>
      </p:sp>
      <p:sp>
        <p:nvSpPr>
          <p:cNvPr id="13" name="TextBox 12">
            <a:extLst>
              <a:ext uri="{FF2B5EF4-FFF2-40B4-BE49-F238E27FC236}">
                <a16:creationId xmlns:a16="http://schemas.microsoft.com/office/drawing/2014/main" id="{BC518248-9FE6-4442-B581-5F6BA6A4B2AF}"/>
              </a:ext>
            </a:extLst>
          </p:cNvPr>
          <p:cNvSpPr txBox="1"/>
          <p:nvPr/>
        </p:nvSpPr>
        <p:spPr>
          <a:xfrm>
            <a:off x="5245318" y="5266412"/>
            <a:ext cx="947119" cy="461665"/>
          </a:xfrm>
          <a:prstGeom prst="rect">
            <a:avLst/>
          </a:prstGeom>
          <a:noFill/>
          <a:ln>
            <a:solidFill>
              <a:schemeClr val="accent1">
                <a:shade val="50000"/>
              </a:schemeClr>
            </a:solidFill>
          </a:ln>
        </p:spPr>
        <p:txBody>
          <a:bodyPr wrap="square" rtlCol="0">
            <a:spAutoFit/>
          </a:bodyPr>
          <a:lstStyle/>
          <a:p>
            <a:pPr algn="ctr"/>
            <a:r>
              <a:rPr lang="en-US" sz="1200" dirty="0"/>
              <a:t>Impacts on transfers</a:t>
            </a:r>
          </a:p>
        </p:txBody>
      </p:sp>
      <p:sp>
        <p:nvSpPr>
          <p:cNvPr id="14" name="TextBox 13">
            <a:extLst>
              <a:ext uri="{FF2B5EF4-FFF2-40B4-BE49-F238E27FC236}">
                <a16:creationId xmlns:a16="http://schemas.microsoft.com/office/drawing/2014/main" id="{E5A7937F-1CFB-1449-ADCD-E3501921267A}"/>
              </a:ext>
            </a:extLst>
          </p:cNvPr>
          <p:cNvSpPr txBox="1"/>
          <p:nvPr/>
        </p:nvSpPr>
        <p:spPr>
          <a:xfrm>
            <a:off x="2510726" y="5781220"/>
            <a:ext cx="1162372" cy="461665"/>
          </a:xfrm>
          <a:prstGeom prst="rect">
            <a:avLst/>
          </a:prstGeom>
          <a:noFill/>
          <a:ln>
            <a:solidFill>
              <a:schemeClr val="accent1">
                <a:shade val="50000"/>
              </a:schemeClr>
            </a:solidFill>
          </a:ln>
        </p:spPr>
        <p:txBody>
          <a:bodyPr wrap="square" rtlCol="0">
            <a:spAutoFit/>
          </a:bodyPr>
          <a:lstStyle/>
          <a:p>
            <a:pPr algn="ctr"/>
            <a:r>
              <a:rPr lang="en-US" sz="1200" dirty="0"/>
              <a:t>Reintroduction of wolves</a:t>
            </a:r>
          </a:p>
        </p:txBody>
      </p:sp>
    </p:spTree>
    <p:extLst>
      <p:ext uri="{BB962C8B-B14F-4D97-AF65-F5344CB8AC3E}">
        <p14:creationId xmlns:p14="http://schemas.microsoft.com/office/powerpoint/2010/main" val="1492636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A54B0-690C-6548-BBCC-1E07331D0F75}"/>
              </a:ext>
            </a:extLst>
          </p:cNvPr>
          <p:cNvSpPr>
            <a:spLocks noGrp="1"/>
          </p:cNvSpPr>
          <p:nvPr>
            <p:ph type="title"/>
          </p:nvPr>
        </p:nvSpPr>
        <p:spPr>
          <a:xfrm>
            <a:off x="6350000" y="0"/>
            <a:ext cx="5842000" cy="1325563"/>
          </a:xfrm>
        </p:spPr>
        <p:txBody>
          <a:bodyPr>
            <a:normAutofit/>
          </a:bodyPr>
          <a:lstStyle/>
          <a:p>
            <a:pPr algn="ctr"/>
            <a:r>
              <a:rPr lang="en-US" b="1" dirty="0"/>
              <a:t>”Wolves keep Yellowstone in balance”</a:t>
            </a:r>
          </a:p>
        </p:txBody>
      </p:sp>
      <p:sp>
        <p:nvSpPr>
          <p:cNvPr id="3" name="Content Placeholder 2">
            <a:extLst>
              <a:ext uri="{FF2B5EF4-FFF2-40B4-BE49-F238E27FC236}">
                <a16:creationId xmlns:a16="http://schemas.microsoft.com/office/drawing/2014/main" id="{9CF00BA0-2513-7C47-9DFB-5CD9EA0E9841}"/>
              </a:ext>
            </a:extLst>
          </p:cNvPr>
          <p:cNvSpPr>
            <a:spLocks noGrp="1"/>
          </p:cNvSpPr>
          <p:nvPr>
            <p:ph idx="1"/>
          </p:nvPr>
        </p:nvSpPr>
        <p:spPr>
          <a:xfrm>
            <a:off x="6350000" y="1508127"/>
            <a:ext cx="5842000" cy="5222874"/>
          </a:xfrm>
        </p:spPr>
        <p:txBody>
          <a:bodyPr>
            <a:normAutofit fontScale="77500" lnSpcReduction="20000"/>
          </a:bodyPr>
          <a:lstStyle/>
          <a:p>
            <a:pPr marL="0" indent="0" algn="ctr">
              <a:buNone/>
            </a:pPr>
            <a:r>
              <a:rPr lang="en-US" b="1" dirty="0"/>
              <a:t>To what extent do you agree with this statement?</a:t>
            </a:r>
          </a:p>
          <a:p>
            <a:pPr marL="0" indent="0">
              <a:buNone/>
            </a:pPr>
            <a:endParaRPr lang="en-US" dirty="0"/>
          </a:p>
          <a:p>
            <a:pPr marL="0" indent="0">
              <a:buNone/>
            </a:pPr>
            <a:r>
              <a:rPr lang="en-US" dirty="0"/>
              <a:t>First, watch George Monbiot discuss the impacts of the reintroduction of wolves to Yellowstone: </a:t>
            </a:r>
            <a:r>
              <a:rPr lang="en-US" dirty="0">
                <a:hlinkClick r:id="rId2"/>
              </a:rPr>
              <a:t>https://www.youtube.com/watch?v=ysa5OBhXz-Q</a:t>
            </a:r>
            <a:r>
              <a:rPr lang="en-US" dirty="0"/>
              <a:t> </a:t>
            </a:r>
          </a:p>
          <a:p>
            <a:pPr marL="0" indent="0">
              <a:buNone/>
            </a:pPr>
            <a:endParaRPr lang="en-US" dirty="0"/>
          </a:p>
          <a:p>
            <a:pPr marL="0" indent="0">
              <a:buNone/>
            </a:pPr>
            <a:endParaRPr lang="en-US" dirty="0"/>
          </a:p>
          <a:p>
            <a:pPr marL="0" indent="0">
              <a:buNone/>
            </a:pPr>
            <a:r>
              <a:rPr lang="en-US" dirty="0"/>
              <a:t>Then, in pairs or small groups discuss the evidence to support both sides of the argument. Do wolves keep Yellowstone in balance? What other actors might have the power to keep Yellowstone in balance?</a:t>
            </a:r>
          </a:p>
          <a:p>
            <a:pPr marL="0" indent="0">
              <a:buNone/>
            </a:pPr>
            <a:endParaRPr lang="en-US" dirty="0"/>
          </a:p>
          <a:p>
            <a:pPr marL="0" indent="0">
              <a:buNone/>
            </a:pPr>
            <a:r>
              <a:rPr lang="en-US" dirty="0"/>
              <a:t>Finally, write a paragraph in response to the question in which you must use the term </a:t>
            </a:r>
            <a:r>
              <a:rPr lang="en-US" b="1" dirty="0"/>
              <a:t>dynamic equilibrium</a:t>
            </a:r>
            <a:r>
              <a:rPr lang="en-US" dirty="0"/>
              <a:t>.</a:t>
            </a:r>
          </a:p>
        </p:txBody>
      </p:sp>
      <p:pic>
        <p:nvPicPr>
          <p:cNvPr id="4" name="Picture 3">
            <a:extLst>
              <a:ext uri="{FF2B5EF4-FFF2-40B4-BE49-F238E27FC236}">
                <a16:creationId xmlns:a16="http://schemas.microsoft.com/office/drawing/2014/main" id="{55A5FFD4-9BDF-4D42-AB28-6D1ED97A1CA5}"/>
              </a:ext>
            </a:extLst>
          </p:cNvPr>
          <p:cNvPicPr>
            <a:picLocks noChangeAspect="1"/>
          </p:cNvPicPr>
          <p:nvPr/>
        </p:nvPicPr>
        <p:blipFill>
          <a:blip r:embed="rId3"/>
          <a:stretch>
            <a:fillRect/>
          </a:stretch>
        </p:blipFill>
        <p:spPr>
          <a:xfrm>
            <a:off x="0" y="0"/>
            <a:ext cx="6016978" cy="6858000"/>
          </a:xfrm>
          <a:prstGeom prst="rect">
            <a:avLst/>
          </a:prstGeom>
        </p:spPr>
      </p:pic>
    </p:spTree>
    <p:extLst>
      <p:ext uri="{BB962C8B-B14F-4D97-AF65-F5344CB8AC3E}">
        <p14:creationId xmlns:p14="http://schemas.microsoft.com/office/powerpoint/2010/main" val="1720275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7AEB-2E53-6B49-B68B-550923AB2E84}"/>
              </a:ext>
            </a:extLst>
          </p:cNvPr>
          <p:cNvSpPr>
            <a:spLocks noGrp="1"/>
          </p:cNvSpPr>
          <p:nvPr>
            <p:ph type="title"/>
          </p:nvPr>
        </p:nvSpPr>
        <p:spPr>
          <a:xfrm>
            <a:off x="838200" y="365125"/>
            <a:ext cx="10515600" cy="473075"/>
          </a:xfrm>
        </p:spPr>
        <p:txBody>
          <a:bodyPr>
            <a:normAutofit fontScale="90000"/>
          </a:bodyPr>
          <a:lstStyle/>
          <a:p>
            <a:pPr algn="ctr"/>
            <a:r>
              <a:rPr lang="en-US" dirty="0"/>
              <a:t>Do you agree with Routes author Sam Allen’s conclusions?</a:t>
            </a:r>
          </a:p>
        </p:txBody>
      </p:sp>
      <p:sp>
        <p:nvSpPr>
          <p:cNvPr id="3" name="Content Placeholder 2">
            <a:extLst>
              <a:ext uri="{FF2B5EF4-FFF2-40B4-BE49-F238E27FC236}">
                <a16:creationId xmlns:a16="http://schemas.microsoft.com/office/drawing/2014/main" id="{97532AD9-770F-E046-9845-828090003225}"/>
              </a:ext>
            </a:extLst>
          </p:cNvPr>
          <p:cNvSpPr>
            <a:spLocks noGrp="1"/>
          </p:cNvSpPr>
          <p:nvPr>
            <p:ph idx="1"/>
          </p:nvPr>
        </p:nvSpPr>
        <p:spPr>
          <a:xfrm>
            <a:off x="2483603" y="1690688"/>
            <a:ext cx="6582905" cy="4198668"/>
          </a:xfrm>
          <a:ln>
            <a:solidFill>
              <a:schemeClr val="accent1">
                <a:shade val="50000"/>
              </a:schemeClr>
            </a:solidFill>
          </a:ln>
        </p:spPr>
        <p:txBody>
          <a:bodyPr>
            <a:normAutofit fontScale="77500" lnSpcReduction="20000"/>
          </a:bodyPr>
          <a:lstStyle/>
          <a:p>
            <a:pPr marL="0" indent="0">
              <a:buNone/>
            </a:pPr>
            <a:r>
              <a:rPr lang="en-GB" sz="3800" dirty="0"/>
              <a:t>In general, however, the loss of top predators has a detrimental impact on ecosystems, and the ecological benefits of top predators are now better understood and appreciated. As humans continue forward through the Anthropocene, there is a need to try and limit our impact on the natural world, and perhaps greater protection of top predators offers one starting point in doing so.</a:t>
            </a:r>
          </a:p>
          <a:p>
            <a:pPr marL="0" indent="0">
              <a:buNone/>
            </a:pPr>
            <a:endParaRPr lang="en-GB" dirty="0"/>
          </a:p>
          <a:p>
            <a:pPr marL="0" indent="0">
              <a:buNone/>
            </a:pPr>
            <a:r>
              <a:rPr lang="en-GB" sz="2400" b="1" dirty="0"/>
              <a:t>Conclusion to Sam Allen’s article ‘The impact of the loss of top predators on terrestrial ecosystems’, </a:t>
            </a:r>
            <a:r>
              <a:rPr lang="en-GB" sz="2400" b="1" i="1" dirty="0"/>
              <a:t>Routes</a:t>
            </a:r>
            <a:r>
              <a:rPr lang="en-GB" sz="2400" b="1" dirty="0"/>
              <a:t> issue 1, 2020</a:t>
            </a:r>
            <a:endParaRPr lang="en-US" sz="2400" b="1" dirty="0"/>
          </a:p>
        </p:txBody>
      </p:sp>
      <p:sp>
        <p:nvSpPr>
          <p:cNvPr id="4" name="TextBox 3">
            <a:extLst>
              <a:ext uri="{FF2B5EF4-FFF2-40B4-BE49-F238E27FC236}">
                <a16:creationId xmlns:a16="http://schemas.microsoft.com/office/drawing/2014/main" id="{628DCACA-0EA1-B74E-9E2B-E634D41D78A6}"/>
              </a:ext>
            </a:extLst>
          </p:cNvPr>
          <p:cNvSpPr txBox="1"/>
          <p:nvPr/>
        </p:nvSpPr>
        <p:spPr>
          <a:xfrm>
            <a:off x="9531458" y="1690688"/>
            <a:ext cx="1822342" cy="1200329"/>
          </a:xfrm>
          <a:prstGeom prst="rect">
            <a:avLst/>
          </a:prstGeom>
          <a:noFill/>
        </p:spPr>
        <p:txBody>
          <a:bodyPr wrap="square" rtlCol="0">
            <a:spAutoFit/>
          </a:bodyPr>
          <a:lstStyle/>
          <a:p>
            <a:pPr algn="ctr"/>
            <a:r>
              <a:rPr lang="en-US" dirty="0"/>
              <a:t>What does the phrase ‘detrimental impacts’ mean?</a:t>
            </a:r>
          </a:p>
        </p:txBody>
      </p:sp>
      <p:sp>
        <p:nvSpPr>
          <p:cNvPr id="5" name="TextBox 4">
            <a:extLst>
              <a:ext uri="{FF2B5EF4-FFF2-40B4-BE49-F238E27FC236}">
                <a16:creationId xmlns:a16="http://schemas.microsoft.com/office/drawing/2014/main" id="{345659AD-745C-AB44-8777-CA6BA5C402C3}"/>
              </a:ext>
            </a:extLst>
          </p:cNvPr>
          <p:cNvSpPr txBox="1"/>
          <p:nvPr/>
        </p:nvSpPr>
        <p:spPr>
          <a:xfrm>
            <a:off x="9531458" y="3790022"/>
            <a:ext cx="1822342" cy="1200329"/>
          </a:xfrm>
          <a:prstGeom prst="rect">
            <a:avLst/>
          </a:prstGeom>
          <a:noFill/>
        </p:spPr>
        <p:txBody>
          <a:bodyPr wrap="square" rtlCol="0">
            <a:spAutoFit/>
          </a:bodyPr>
          <a:lstStyle/>
          <a:p>
            <a:pPr algn="ctr"/>
            <a:r>
              <a:rPr lang="en-US" dirty="0"/>
              <a:t>What recommendation is being made here?</a:t>
            </a:r>
          </a:p>
        </p:txBody>
      </p:sp>
      <p:sp>
        <p:nvSpPr>
          <p:cNvPr id="6" name="TextBox 5">
            <a:extLst>
              <a:ext uri="{FF2B5EF4-FFF2-40B4-BE49-F238E27FC236}">
                <a16:creationId xmlns:a16="http://schemas.microsoft.com/office/drawing/2014/main" id="{8BC01E8C-2080-C441-B1CB-9B6BE8763336}"/>
              </a:ext>
            </a:extLst>
          </p:cNvPr>
          <p:cNvSpPr txBox="1"/>
          <p:nvPr/>
        </p:nvSpPr>
        <p:spPr>
          <a:xfrm>
            <a:off x="0" y="2290852"/>
            <a:ext cx="1822342" cy="923330"/>
          </a:xfrm>
          <a:prstGeom prst="rect">
            <a:avLst/>
          </a:prstGeom>
          <a:noFill/>
        </p:spPr>
        <p:txBody>
          <a:bodyPr wrap="square" rtlCol="0">
            <a:spAutoFit/>
          </a:bodyPr>
          <a:lstStyle/>
          <a:p>
            <a:pPr algn="ctr"/>
            <a:r>
              <a:rPr lang="en-US" dirty="0"/>
              <a:t>What benefits are being referred to here?</a:t>
            </a:r>
          </a:p>
        </p:txBody>
      </p:sp>
      <p:cxnSp>
        <p:nvCxnSpPr>
          <p:cNvPr id="8" name="Straight Arrow Connector 7">
            <a:extLst>
              <a:ext uri="{FF2B5EF4-FFF2-40B4-BE49-F238E27FC236}">
                <a16:creationId xmlns:a16="http://schemas.microsoft.com/office/drawing/2014/main" id="{970DF79B-BCEC-5D4F-8774-40D7BBCEB8A1}"/>
              </a:ext>
            </a:extLst>
          </p:cNvPr>
          <p:cNvCxnSpPr/>
          <p:nvPr/>
        </p:nvCxnSpPr>
        <p:spPr>
          <a:xfrm flipV="1">
            <a:off x="7795647" y="1844298"/>
            <a:ext cx="1735811" cy="1695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E29816C-914B-DE43-95DE-EF9CADBDB940}"/>
              </a:ext>
            </a:extLst>
          </p:cNvPr>
          <p:cNvCxnSpPr>
            <a:cxnSpLocks/>
          </p:cNvCxnSpPr>
          <p:nvPr/>
        </p:nvCxnSpPr>
        <p:spPr>
          <a:xfrm>
            <a:off x="7857640" y="3856131"/>
            <a:ext cx="1673818" cy="5340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BA23A8B-9083-2E4A-B6F6-97C3BFD0FBE9}"/>
              </a:ext>
            </a:extLst>
          </p:cNvPr>
          <p:cNvCxnSpPr>
            <a:cxnSpLocks/>
          </p:cNvCxnSpPr>
          <p:nvPr/>
        </p:nvCxnSpPr>
        <p:spPr>
          <a:xfrm flipH="1">
            <a:off x="1456841" y="2640471"/>
            <a:ext cx="1026763" cy="1120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938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6E331-DF8F-FE44-A8D8-EEC08F19F363}"/>
              </a:ext>
            </a:extLst>
          </p:cNvPr>
          <p:cNvSpPr>
            <a:spLocks noGrp="1"/>
          </p:cNvSpPr>
          <p:nvPr>
            <p:ph type="title"/>
          </p:nvPr>
        </p:nvSpPr>
        <p:spPr>
          <a:xfrm>
            <a:off x="838200" y="365125"/>
            <a:ext cx="10515600" cy="843743"/>
          </a:xfrm>
        </p:spPr>
        <p:txBody>
          <a:bodyPr/>
          <a:lstStyle/>
          <a:p>
            <a:r>
              <a:rPr lang="en-US" b="1" dirty="0"/>
              <a:t>Independent work / homework</a:t>
            </a:r>
          </a:p>
        </p:txBody>
      </p:sp>
      <p:sp>
        <p:nvSpPr>
          <p:cNvPr id="3" name="Content Placeholder 2">
            <a:extLst>
              <a:ext uri="{FF2B5EF4-FFF2-40B4-BE49-F238E27FC236}">
                <a16:creationId xmlns:a16="http://schemas.microsoft.com/office/drawing/2014/main" id="{F3E6896E-C091-B44B-9B2F-C0355B2BB6E6}"/>
              </a:ext>
            </a:extLst>
          </p:cNvPr>
          <p:cNvSpPr>
            <a:spLocks noGrp="1"/>
          </p:cNvSpPr>
          <p:nvPr>
            <p:ph idx="1"/>
          </p:nvPr>
        </p:nvSpPr>
        <p:spPr>
          <a:xfrm>
            <a:off x="511444" y="1549831"/>
            <a:ext cx="10842356" cy="4627132"/>
          </a:xfrm>
        </p:spPr>
        <p:txBody>
          <a:bodyPr>
            <a:normAutofit fontScale="62500" lnSpcReduction="20000"/>
          </a:bodyPr>
          <a:lstStyle/>
          <a:p>
            <a:r>
              <a:rPr lang="en-US" dirty="0"/>
              <a:t>Read Sam Allen’s Routes article in full:</a:t>
            </a:r>
          </a:p>
          <a:p>
            <a:r>
              <a:rPr lang="en-US" dirty="0">
                <a:hlinkClick r:id="rId2"/>
              </a:rPr>
              <a:t>https://routesjournal.org/2020/08/16/r2016/</a:t>
            </a:r>
            <a:endParaRPr lang="en-US" dirty="0"/>
          </a:p>
          <a:p>
            <a:endParaRPr lang="en-US" dirty="0"/>
          </a:p>
          <a:p>
            <a:r>
              <a:rPr lang="en-US" dirty="0"/>
              <a:t>Make notes as you read the piece.</a:t>
            </a:r>
          </a:p>
          <a:p>
            <a:endParaRPr lang="en-US" dirty="0"/>
          </a:p>
          <a:p>
            <a:r>
              <a:rPr lang="en-US" dirty="0"/>
              <a:t>When you have finished reading, re-read your notes.</a:t>
            </a:r>
          </a:p>
          <a:p>
            <a:endParaRPr lang="en-US" dirty="0"/>
          </a:p>
          <a:p>
            <a:r>
              <a:rPr lang="en-US" dirty="0"/>
              <a:t>Then, put your notes to one side and without looking at them make a mind map entitled ‘Top predators in terrestrial ecosystems’. Try to include as many of the key points from the article as you can remember.</a:t>
            </a:r>
          </a:p>
          <a:p>
            <a:endParaRPr lang="en-US" dirty="0"/>
          </a:p>
          <a:p>
            <a:r>
              <a:rPr lang="en-US" dirty="0"/>
              <a:t>Finally, write a summary paragraph entitled ‘human impacts on ecosystems’ in which you outline how humans can alter ecological systems such as those at Lake </a:t>
            </a:r>
            <a:r>
              <a:rPr lang="en-US" dirty="0" err="1"/>
              <a:t>Guri</a:t>
            </a:r>
            <a:r>
              <a:rPr lang="en-US" dirty="0"/>
              <a:t> and Yellowstone National Park. In your paragraph try to include the following words:</a:t>
            </a:r>
          </a:p>
          <a:p>
            <a:endParaRPr lang="en-US" dirty="0"/>
          </a:p>
          <a:p>
            <a:pPr marL="0" indent="0" algn="ctr">
              <a:buNone/>
            </a:pPr>
            <a:r>
              <a:rPr lang="en-US" b="1" dirty="0"/>
              <a:t>input		system		equilibrium		</a:t>
            </a:r>
            <a:r>
              <a:rPr lang="en-US" b="1" dirty="0" err="1"/>
              <a:t>anthropocene</a:t>
            </a:r>
            <a:endParaRPr lang="en-US" b="1" dirty="0"/>
          </a:p>
        </p:txBody>
      </p:sp>
      <p:pic>
        <p:nvPicPr>
          <p:cNvPr id="4" name="Picture 3">
            <a:extLst>
              <a:ext uri="{FF2B5EF4-FFF2-40B4-BE49-F238E27FC236}">
                <a16:creationId xmlns:a16="http://schemas.microsoft.com/office/drawing/2014/main" id="{A56FF162-A3DD-9D48-82C8-5362FE009493}"/>
              </a:ext>
            </a:extLst>
          </p:cNvPr>
          <p:cNvPicPr>
            <a:picLocks noChangeAspect="1"/>
          </p:cNvPicPr>
          <p:nvPr/>
        </p:nvPicPr>
        <p:blipFill>
          <a:blip r:embed="rId3"/>
          <a:stretch>
            <a:fillRect/>
          </a:stretch>
        </p:blipFill>
        <p:spPr>
          <a:xfrm>
            <a:off x="8712199" y="50800"/>
            <a:ext cx="3142199" cy="3581400"/>
          </a:xfrm>
          <a:prstGeom prst="rect">
            <a:avLst/>
          </a:prstGeom>
        </p:spPr>
      </p:pic>
    </p:spTree>
    <p:extLst>
      <p:ext uri="{BB962C8B-B14F-4D97-AF65-F5344CB8AC3E}">
        <p14:creationId xmlns:p14="http://schemas.microsoft.com/office/powerpoint/2010/main" val="16218040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TotalTime>
  <Words>682</Words>
  <Application>Microsoft Macintosh PowerPoint</Application>
  <PresentationFormat>Widescreen</PresentationFormat>
  <Paragraphs>59</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How do ecosystems work as systems?  An example from Yellowstone National Park</vt:lpstr>
      <vt:lpstr>Recap: What is a system?</vt:lpstr>
      <vt:lpstr>Locate our example: Yellowstone National Park</vt:lpstr>
      <vt:lpstr>PowerPoint Presentation</vt:lpstr>
      <vt:lpstr>Understanding the Yellowstone National Park ecosystem as a system</vt:lpstr>
      <vt:lpstr>”Wolves keep Yellowstone in balance”</vt:lpstr>
      <vt:lpstr>Do you agree with Routes author Sam Allen’s conclusions?</vt:lpstr>
      <vt:lpstr>Independent work / 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 ecosystems work as systems?  An example from Yellowstone National Park</dc:title>
  <dc:creator>d.whittall@trinityacademyhalifax.org</dc:creator>
  <cp:lastModifiedBy>Cyrus Nayeri</cp:lastModifiedBy>
  <cp:revision>8</cp:revision>
  <dcterms:created xsi:type="dcterms:W3CDTF">2020-10-21T09:58:20Z</dcterms:created>
  <dcterms:modified xsi:type="dcterms:W3CDTF">2020-10-24T21:01:27Z</dcterms:modified>
</cp:coreProperties>
</file>