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67" r:id="rId4"/>
    <p:sldId id="270" r:id="rId5"/>
    <p:sldId id="268" r:id="rId6"/>
    <p:sldId id="269" r:id="rId7"/>
    <p:sldId id="272" r:id="rId8"/>
    <p:sldId id="271"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24"/>
    <p:restoredTop sz="94590"/>
  </p:normalViewPr>
  <p:slideViewPr>
    <p:cSldViewPr snapToGrid="0" snapToObjects="1">
      <p:cViewPr varScale="1">
        <p:scale>
          <a:sx n="80" d="100"/>
          <a:sy n="80" d="100"/>
        </p:scale>
        <p:origin x="200"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4DD33-949A-DD4F-8BCF-973FE6CC05BD}" type="datetimeFigureOut">
              <a:rPr lang="en-US" smtClean="0"/>
              <a:t>10/24/20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F4A0A-4B38-FF4D-AB99-E44698689000}" type="slidenum">
              <a:rPr lang="en-US" smtClean="0"/>
              <a:t>‹#›</a:t>
            </a:fld>
            <a:endParaRPr lang="en-US"/>
          </a:p>
        </p:txBody>
      </p:sp>
    </p:spTree>
    <p:extLst>
      <p:ext uri="{BB962C8B-B14F-4D97-AF65-F5344CB8AC3E}">
        <p14:creationId xmlns:p14="http://schemas.microsoft.com/office/powerpoint/2010/main" val="377578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87E4-6B4D-5C47-A711-465DEBD89A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550431-B46D-8048-99C8-20FEBE7CC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BFF3-7FF2-584B-BD2F-698EF418C8A0}"/>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D6A88A52-6193-144E-B732-3899818F4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FAB1F-0637-BB4E-80E3-0874536F7E92}"/>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45848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98A7-911A-2F46-BFB6-C54BDDE87A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A74288-C0DC-E044-8DAF-C1D5B9E3F9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1D426-1E6A-2447-9EA6-3D195760E7D9}"/>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AA02F466-0BC5-9046-B77F-02E8815B1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66A9F-2642-9648-9058-B76E9C36971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92724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DCC04-A798-B34B-8B97-960E5F2E1C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1895DD-8ADA-3246-8960-F46BD4D323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72D8C4-E658-0D41-898D-8E50F92CAE3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910DB69-0D5B-844F-8A1A-9B23AD21E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43A2A-A96F-2D4E-A994-6B11359DDC91}"/>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864608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097BC-185B-EA4D-B486-8B7D5F7B40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FEF7E-5AB2-0B44-8DF4-313320329F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CC043E-EBC7-6A4F-BA54-BDDC5608AF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7D4FB-7EDB-2C45-B361-122869F5ECC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2EDBB0DA-0292-A44F-9411-3167BCC61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C1F423-239F-1F4B-8819-0594263F489D}"/>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60898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5A88-0D4C-5E40-B76C-11D59C4E22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093C3-EA77-694A-9852-79D5647002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0E9189-67CE-474D-BD9B-186BB45D427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8EC65B-1469-0641-A013-08A4727D8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F8F7D02-4AA0-1C41-8FA9-9117815318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25CCB0-F228-0240-B627-94BD132536E4}"/>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8" name="Footer Placeholder 7">
            <a:extLst>
              <a:ext uri="{FF2B5EF4-FFF2-40B4-BE49-F238E27FC236}">
                <a16:creationId xmlns:a16="http://schemas.microsoft.com/office/drawing/2014/main" id="{A6B34959-BDA0-EB43-A6D0-97CE70C836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D2822B-341D-DA44-8EC5-7AB75294165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645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1A89B-ACF0-9D43-82BD-7CE083C83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5CAE7D-3D3E-E84B-B6CD-A8A8162E43A6}"/>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4" name="Footer Placeholder 3">
            <a:extLst>
              <a:ext uri="{FF2B5EF4-FFF2-40B4-BE49-F238E27FC236}">
                <a16:creationId xmlns:a16="http://schemas.microsoft.com/office/drawing/2014/main" id="{ED8BA40D-8903-C84A-A0D4-1B292E6FE2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22A0DA-AE50-B04D-8623-BD2CD2E5765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2974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9D6F3E-DDBE-A34B-879D-DBEEE98A5E7F}"/>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3" name="Footer Placeholder 2">
            <a:extLst>
              <a:ext uri="{FF2B5EF4-FFF2-40B4-BE49-F238E27FC236}">
                <a16:creationId xmlns:a16="http://schemas.microsoft.com/office/drawing/2014/main" id="{058F2501-3F94-3F4B-9E4C-FDBA0FEFC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BADE65-0EA7-5245-B43D-3A2A6CF2F0CF}"/>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0247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5218-0826-4B48-9E56-F08668ECC8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5580-D4C7-904D-BF30-609671909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DF1A82-31FE-4943-B93B-6561DD637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D00D8D-E188-BD4D-AAA9-538741927EC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05547B65-918C-6343-9CB0-1A749324D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141DD8-B7C5-1647-9FE1-6F1C9FEB8EF8}"/>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75337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4BF5-42E0-0A49-A4C9-E5C0EA519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71F6CD-14AE-A84D-8DC4-D2F826C2C8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C06CBF-91B5-6440-9D7F-C79C5DF11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B144EC-C04A-8340-8D6E-8018CBD60C6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4671E0D2-1E33-5E40-9604-947EBE6A6D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3A4ACF-FC01-5D4D-8E9F-79C41659B51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004882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8FA9-B9F2-224A-A924-2EC457EA0D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84ADB2-C07D-A546-BB8A-E640CDAA9B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57872D-F029-8A4F-84E8-4F474A2BA4A1}"/>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FA711EB0-ABD0-8C4A-BEAD-7389BCAAF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6E0F5-0F5C-3D45-9D1E-C2871BB36DB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9693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B9D7C4-EF49-8746-B1DE-185B787F74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AC5C65-C636-004B-968E-08BA863A4FD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B45A2-9EE5-814B-9759-FB45B090DF13}"/>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6865144B-05FE-CC4D-8854-BA140060A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44D0B-8955-7145-B2A7-0B076B11885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9582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E67CB1-A9D1-CF40-B958-B849F28C23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D76E73-1550-AD4F-A827-04F29AA709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27710-C93E-6749-94CC-A8DC657766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2FBEE7D-A599-5A4C-A738-AFA3E27A18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2E8BBD-DFF0-2249-BE8F-BDDB6385D4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07B88-9787-E641-966E-9C807C5AC7C6}" type="slidenum">
              <a:rPr lang="en-US" smtClean="0"/>
              <a:t>‹#›</a:t>
            </a:fld>
            <a:endParaRPr lang="en-US"/>
          </a:p>
        </p:txBody>
      </p:sp>
    </p:spTree>
    <p:extLst>
      <p:ext uri="{BB962C8B-B14F-4D97-AF65-F5344CB8AC3E}">
        <p14:creationId xmlns:p14="http://schemas.microsoft.com/office/powerpoint/2010/main" val="3579674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tiff"/><Relationship Id="rId7" Type="http://schemas.openxmlformats.org/officeDocument/2006/relationships/image" Target="../media/image8.tiff"/><Relationship Id="rId2" Type="http://schemas.openxmlformats.org/officeDocument/2006/relationships/image" Target="../media/image3.tiff"/><Relationship Id="rId1" Type="http://schemas.openxmlformats.org/officeDocument/2006/relationships/slideLayout" Target="../slideLayouts/slideLayout2.xml"/><Relationship Id="rId6" Type="http://schemas.openxmlformats.org/officeDocument/2006/relationships/image" Target="../media/image7.tiff"/><Relationship Id="rId11" Type="http://schemas.openxmlformats.org/officeDocument/2006/relationships/image" Target="../media/image12.tiff"/><Relationship Id="rId5" Type="http://schemas.openxmlformats.org/officeDocument/2006/relationships/image" Target="../media/image6.tiff"/><Relationship Id="rId10" Type="http://schemas.openxmlformats.org/officeDocument/2006/relationships/image" Target="../media/image11.tiff"/><Relationship Id="rId4" Type="http://schemas.openxmlformats.org/officeDocument/2006/relationships/image" Target="../media/image5.tiff"/><Relationship Id="rId9" Type="http://schemas.openxmlformats.org/officeDocument/2006/relationships/image" Target="../media/image10.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hyperlink" Target="https://routesjournal.org/2020/08/16/r2011/" TargetMode="External"/><Relationship Id="rId1" Type="http://schemas.openxmlformats.org/officeDocument/2006/relationships/slideLayout" Target="../slideLayouts/slideLayout2.xml"/><Relationship Id="rId5" Type="http://schemas.openxmlformats.org/officeDocument/2006/relationships/image" Target="../media/image15.tiff"/><Relationship Id="rId4" Type="http://schemas.openxmlformats.org/officeDocument/2006/relationships/image" Target="../media/image1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5321-9912-6A45-B8F5-3310312D7A82}"/>
              </a:ext>
            </a:extLst>
          </p:cNvPr>
          <p:cNvSpPr>
            <a:spLocks noGrp="1"/>
          </p:cNvSpPr>
          <p:nvPr>
            <p:ph type="ctrTitle"/>
          </p:nvPr>
        </p:nvSpPr>
        <p:spPr>
          <a:xfrm>
            <a:off x="1524000" y="4310942"/>
            <a:ext cx="9144000" cy="1867143"/>
          </a:xfrm>
        </p:spPr>
        <p:txBody>
          <a:bodyPr>
            <a:normAutofit fontScale="90000"/>
          </a:bodyPr>
          <a:lstStyle/>
          <a:p>
            <a:r>
              <a:rPr lang="en-US" b="1" dirty="0"/>
              <a:t>How do local communities mitigate the negative effects of </a:t>
            </a:r>
            <a:r>
              <a:rPr lang="en-US" b="1" dirty="0" err="1"/>
              <a:t>globalisation</a:t>
            </a:r>
            <a:r>
              <a:rPr lang="en-US" b="1" dirty="0"/>
              <a:t>?</a:t>
            </a:r>
            <a:br>
              <a:rPr lang="en-US" dirty="0"/>
            </a:br>
            <a:endParaRPr lang="en-US" sz="2200" b="1" dirty="0"/>
          </a:p>
        </p:txBody>
      </p:sp>
      <p:pic>
        <p:nvPicPr>
          <p:cNvPr id="4" name="Picture 3">
            <a:extLst>
              <a:ext uri="{FF2B5EF4-FFF2-40B4-BE49-F238E27FC236}">
                <a16:creationId xmlns:a16="http://schemas.microsoft.com/office/drawing/2014/main" id="{2A218634-3F58-7548-9A22-3F0CC82D92D3}"/>
              </a:ext>
            </a:extLst>
          </p:cNvPr>
          <p:cNvPicPr>
            <a:picLocks noChangeAspect="1"/>
          </p:cNvPicPr>
          <p:nvPr/>
        </p:nvPicPr>
        <p:blipFill>
          <a:blip r:embed="rId2"/>
          <a:stretch>
            <a:fillRect/>
          </a:stretch>
        </p:blipFill>
        <p:spPr>
          <a:xfrm>
            <a:off x="0" y="10259"/>
            <a:ext cx="12192000" cy="3418741"/>
          </a:xfrm>
          <a:prstGeom prst="rect">
            <a:avLst/>
          </a:prstGeom>
        </p:spPr>
      </p:pic>
      <p:sp>
        <p:nvSpPr>
          <p:cNvPr id="5" name="TextBox 4">
            <a:extLst>
              <a:ext uri="{FF2B5EF4-FFF2-40B4-BE49-F238E27FC236}">
                <a16:creationId xmlns:a16="http://schemas.microsoft.com/office/drawing/2014/main" id="{1007CE18-07DE-8143-8572-24F14ABFAE89}"/>
              </a:ext>
            </a:extLst>
          </p:cNvPr>
          <p:cNvSpPr txBox="1"/>
          <p:nvPr/>
        </p:nvSpPr>
        <p:spPr>
          <a:xfrm>
            <a:off x="240632" y="6178085"/>
            <a:ext cx="3769894" cy="369332"/>
          </a:xfrm>
          <a:prstGeom prst="rect">
            <a:avLst/>
          </a:prstGeom>
          <a:noFill/>
        </p:spPr>
        <p:txBody>
          <a:bodyPr wrap="square" rtlCol="0">
            <a:spAutoFit/>
          </a:bodyPr>
          <a:lstStyle/>
          <a:p>
            <a:r>
              <a:rPr lang="en-US" dirty="0"/>
              <a:t>Slides by Dr Dan </a:t>
            </a:r>
            <a:r>
              <a:rPr lang="en-US" dirty="0" err="1"/>
              <a:t>Whittall</a:t>
            </a:r>
            <a:endParaRPr lang="en-US" dirty="0"/>
          </a:p>
        </p:txBody>
      </p:sp>
    </p:spTree>
    <p:extLst>
      <p:ext uri="{BB962C8B-B14F-4D97-AF65-F5344CB8AC3E}">
        <p14:creationId xmlns:p14="http://schemas.microsoft.com/office/powerpoint/2010/main" val="16033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DAAF-8FF7-4D45-B539-31B7A006E6AC}"/>
              </a:ext>
            </a:extLst>
          </p:cNvPr>
          <p:cNvSpPr>
            <a:spLocks noGrp="1"/>
          </p:cNvSpPr>
          <p:nvPr>
            <p:ph type="title"/>
          </p:nvPr>
        </p:nvSpPr>
        <p:spPr>
          <a:xfrm>
            <a:off x="838200" y="212725"/>
            <a:ext cx="10515600" cy="346075"/>
          </a:xfrm>
        </p:spPr>
        <p:txBody>
          <a:bodyPr>
            <a:normAutofit fontScale="90000"/>
          </a:bodyPr>
          <a:lstStyle/>
          <a:p>
            <a:pPr algn="ctr"/>
            <a:r>
              <a:rPr lang="en-US" b="1" dirty="0"/>
              <a:t>Recap: What is </a:t>
            </a:r>
            <a:r>
              <a:rPr lang="en-US" b="1" dirty="0" err="1"/>
              <a:t>globalisation</a:t>
            </a:r>
            <a:r>
              <a:rPr lang="en-US" b="1" dirty="0"/>
              <a:t>?</a:t>
            </a:r>
          </a:p>
        </p:txBody>
      </p:sp>
      <p:sp>
        <p:nvSpPr>
          <p:cNvPr id="3" name="Content Placeholder 2">
            <a:extLst>
              <a:ext uri="{FF2B5EF4-FFF2-40B4-BE49-F238E27FC236}">
                <a16:creationId xmlns:a16="http://schemas.microsoft.com/office/drawing/2014/main" id="{6E6D3FD5-075E-A744-A932-1196E7685CF1}"/>
              </a:ext>
            </a:extLst>
          </p:cNvPr>
          <p:cNvSpPr>
            <a:spLocks noGrp="1"/>
          </p:cNvSpPr>
          <p:nvPr>
            <p:ph idx="1"/>
          </p:nvPr>
        </p:nvSpPr>
        <p:spPr>
          <a:xfrm>
            <a:off x="177800" y="685801"/>
            <a:ext cx="3378199" cy="6054557"/>
          </a:xfrm>
        </p:spPr>
        <p:txBody>
          <a:bodyPr>
            <a:normAutofit fontScale="77500" lnSpcReduction="20000"/>
          </a:bodyPr>
          <a:lstStyle/>
          <a:p>
            <a:pPr marL="0" indent="0">
              <a:buNone/>
            </a:pPr>
            <a:r>
              <a:rPr lang="en-US" b="1" dirty="0" err="1"/>
              <a:t>Globalisation</a:t>
            </a:r>
            <a:r>
              <a:rPr lang="en-US" dirty="0"/>
              <a:t> is the process by which the world’s economies, cultures, societies, government’s and ecosystems have been becoming increasingly </a:t>
            </a:r>
            <a:r>
              <a:rPr lang="en-US" b="1" dirty="0"/>
              <a:t>interdependent</a:t>
            </a:r>
            <a:r>
              <a:rPr lang="en-US" dirty="0"/>
              <a:t>. </a:t>
            </a:r>
          </a:p>
          <a:p>
            <a:pPr marL="0" indent="0">
              <a:buNone/>
            </a:pPr>
            <a:endParaRPr lang="en-US" dirty="0"/>
          </a:p>
          <a:p>
            <a:pPr marL="0" indent="0">
              <a:buNone/>
            </a:pPr>
            <a:r>
              <a:rPr lang="en-US" dirty="0" err="1"/>
              <a:t>Globalisation</a:t>
            </a:r>
            <a:r>
              <a:rPr lang="en-US" dirty="0"/>
              <a:t> has been ongoing for centuries, but can be said to have increased rapidly since the 1950s.</a:t>
            </a:r>
          </a:p>
          <a:p>
            <a:pPr marL="0" indent="0">
              <a:buNone/>
            </a:pPr>
            <a:endParaRPr lang="en-US" dirty="0"/>
          </a:p>
          <a:p>
            <a:pPr marL="0" indent="0">
              <a:buNone/>
            </a:pPr>
            <a:r>
              <a:rPr lang="en-US" dirty="0" err="1"/>
              <a:t>Globalisation</a:t>
            </a:r>
            <a:r>
              <a:rPr lang="en-US" dirty="0"/>
              <a:t> has many </a:t>
            </a:r>
            <a:r>
              <a:rPr lang="en-US" b="1" dirty="0"/>
              <a:t>advantages</a:t>
            </a:r>
            <a:r>
              <a:rPr lang="en-US" dirty="0"/>
              <a:t> and </a:t>
            </a:r>
            <a:r>
              <a:rPr lang="en-US" b="1" dirty="0"/>
              <a:t>disadvantages</a:t>
            </a:r>
            <a:r>
              <a:rPr lang="en-US" dirty="0"/>
              <a:t>.</a:t>
            </a:r>
          </a:p>
          <a:p>
            <a:pPr marL="0" indent="0">
              <a:buNone/>
            </a:pPr>
            <a:endParaRPr lang="en-US" dirty="0"/>
          </a:p>
          <a:p>
            <a:pPr marL="0" indent="0">
              <a:buNone/>
            </a:pPr>
            <a:r>
              <a:rPr lang="en-US" dirty="0"/>
              <a:t>It is possible to </a:t>
            </a:r>
            <a:r>
              <a:rPr lang="en-US" b="1" dirty="0"/>
              <a:t>mitigate</a:t>
            </a:r>
            <a:r>
              <a:rPr lang="en-US" dirty="0"/>
              <a:t> the disadvantages of globalization, meaning to reduce their impacts.</a:t>
            </a:r>
          </a:p>
          <a:p>
            <a:pPr marL="0" indent="0">
              <a:buNone/>
            </a:pPr>
            <a:endParaRPr lang="en-US" dirty="0"/>
          </a:p>
        </p:txBody>
      </p:sp>
      <p:pic>
        <p:nvPicPr>
          <p:cNvPr id="9" name="Picture 8">
            <a:extLst>
              <a:ext uri="{FF2B5EF4-FFF2-40B4-BE49-F238E27FC236}">
                <a16:creationId xmlns:a16="http://schemas.microsoft.com/office/drawing/2014/main" id="{2843B743-6483-6440-9FA5-09C31A58E52A}"/>
              </a:ext>
            </a:extLst>
          </p:cNvPr>
          <p:cNvPicPr>
            <a:picLocks noChangeAspect="1"/>
          </p:cNvPicPr>
          <p:nvPr/>
        </p:nvPicPr>
        <p:blipFill rotWithShape="1">
          <a:blip r:embed="rId2"/>
          <a:srcRect l="5555" t="26667"/>
          <a:stretch/>
        </p:blipFill>
        <p:spPr>
          <a:xfrm>
            <a:off x="3556000" y="1828800"/>
            <a:ext cx="8636000" cy="5029200"/>
          </a:xfrm>
          <a:prstGeom prst="rect">
            <a:avLst/>
          </a:prstGeom>
        </p:spPr>
      </p:pic>
      <p:sp>
        <p:nvSpPr>
          <p:cNvPr id="10" name="TextBox 9">
            <a:extLst>
              <a:ext uri="{FF2B5EF4-FFF2-40B4-BE49-F238E27FC236}">
                <a16:creationId xmlns:a16="http://schemas.microsoft.com/office/drawing/2014/main" id="{B77956A1-2FFA-C94B-A464-70034531ACCF}"/>
              </a:ext>
            </a:extLst>
          </p:cNvPr>
          <p:cNvSpPr txBox="1"/>
          <p:nvPr/>
        </p:nvSpPr>
        <p:spPr>
          <a:xfrm>
            <a:off x="5166894" y="870634"/>
            <a:ext cx="5414211" cy="707886"/>
          </a:xfrm>
          <a:prstGeom prst="rect">
            <a:avLst/>
          </a:prstGeom>
          <a:noFill/>
        </p:spPr>
        <p:txBody>
          <a:bodyPr wrap="square" rtlCol="0">
            <a:spAutoFit/>
          </a:bodyPr>
          <a:lstStyle/>
          <a:p>
            <a:pPr algn="ctr"/>
            <a:r>
              <a:rPr lang="en-US" sz="2000" dirty="0"/>
              <a:t>Using the annotated graph, outline three possible </a:t>
            </a:r>
            <a:r>
              <a:rPr lang="en-US" sz="2000" b="1" dirty="0"/>
              <a:t>causes </a:t>
            </a:r>
            <a:r>
              <a:rPr lang="en-US" sz="2000" dirty="0"/>
              <a:t>of </a:t>
            </a:r>
            <a:r>
              <a:rPr lang="en-US" sz="2000" dirty="0" err="1"/>
              <a:t>globalisation</a:t>
            </a:r>
            <a:r>
              <a:rPr lang="en-US" sz="2000" dirty="0"/>
              <a:t> </a:t>
            </a:r>
          </a:p>
        </p:txBody>
      </p:sp>
    </p:spTree>
    <p:extLst>
      <p:ext uri="{BB962C8B-B14F-4D97-AF65-F5344CB8AC3E}">
        <p14:creationId xmlns:p14="http://schemas.microsoft.com/office/powerpoint/2010/main" val="4028877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DFA77-5ECA-7046-A14D-182F6AA20F0C}"/>
              </a:ext>
            </a:extLst>
          </p:cNvPr>
          <p:cNvSpPr>
            <a:spLocks noGrp="1"/>
          </p:cNvSpPr>
          <p:nvPr>
            <p:ph type="title"/>
          </p:nvPr>
        </p:nvSpPr>
        <p:spPr>
          <a:xfrm>
            <a:off x="838200" y="365126"/>
            <a:ext cx="10515600" cy="525212"/>
          </a:xfrm>
        </p:spPr>
        <p:txBody>
          <a:bodyPr>
            <a:normAutofit fontScale="90000"/>
          </a:bodyPr>
          <a:lstStyle/>
          <a:p>
            <a:pPr algn="ctr"/>
            <a:r>
              <a:rPr lang="en-US" b="1" dirty="0" err="1"/>
              <a:t>Globalisation’s</a:t>
            </a:r>
            <a:r>
              <a:rPr lang="en-US" b="1" dirty="0"/>
              <a:t> advantages and disadvantages</a:t>
            </a:r>
          </a:p>
        </p:txBody>
      </p:sp>
      <p:sp>
        <p:nvSpPr>
          <p:cNvPr id="3" name="Content Placeholder 2">
            <a:extLst>
              <a:ext uri="{FF2B5EF4-FFF2-40B4-BE49-F238E27FC236}">
                <a16:creationId xmlns:a16="http://schemas.microsoft.com/office/drawing/2014/main" id="{AF269F27-2473-3342-9F28-E08814C44984}"/>
              </a:ext>
            </a:extLst>
          </p:cNvPr>
          <p:cNvSpPr>
            <a:spLocks noGrp="1"/>
          </p:cNvSpPr>
          <p:nvPr>
            <p:ph idx="1"/>
          </p:nvPr>
        </p:nvSpPr>
        <p:spPr>
          <a:xfrm>
            <a:off x="1780675" y="2475331"/>
            <a:ext cx="8287752" cy="3925470"/>
          </a:xfrm>
          <a:ln>
            <a:solidFill>
              <a:schemeClr val="accent1"/>
            </a:solidFill>
          </a:ln>
        </p:spPr>
        <p:txBody>
          <a:bodyPr>
            <a:normAutofit fontScale="85000" lnSpcReduction="20000"/>
          </a:bodyPr>
          <a:lstStyle/>
          <a:p>
            <a:pPr marL="0" indent="0">
              <a:buNone/>
            </a:pPr>
            <a:r>
              <a:rPr lang="en-GB" dirty="0"/>
              <a:t>TNCs have become one of the main drivers of globalisation through developing new markets, offshoring and outsourcing, where they move part of their business overseas. This has led to an increased spread of foreign direct investment, trade, and has not only increased employment but also boosted local economies around the globe. However, despite some of the economic and social successes, the effect of rising industries and TNCs around the globe has left a degrading impact on many communities. Due to increased connectivity and the exchange of cultures there has been a dramatic rise in consumerism over recent decades; this has led to increased resource consumption through exploiting the natural environment. Many multinational corporations that have spread to different parts of the world have also forced numerous local businesses out of business.</a:t>
            </a:r>
            <a:endParaRPr lang="en-US" dirty="0"/>
          </a:p>
        </p:txBody>
      </p:sp>
      <p:sp>
        <p:nvSpPr>
          <p:cNvPr id="4" name="TextBox 3">
            <a:extLst>
              <a:ext uri="{FF2B5EF4-FFF2-40B4-BE49-F238E27FC236}">
                <a16:creationId xmlns:a16="http://schemas.microsoft.com/office/drawing/2014/main" id="{E142A73E-ED6E-324B-8B7C-255676A2304F}"/>
              </a:ext>
            </a:extLst>
          </p:cNvPr>
          <p:cNvSpPr txBox="1"/>
          <p:nvPr/>
        </p:nvSpPr>
        <p:spPr>
          <a:xfrm>
            <a:off x="838200" y="1106907"/>
            <a:ext cx="9749589" cy="1323439"/>
          </a:xfrm>
          <a:prstGeom prst="rect">
            <a:avLst/>
          </a:prstGeom>
          <a:noFill/>
        </p:spPr>
        <p:txBody>
          <a:bodyPr wrap="square" rtlCol="0">
            <a:spAutoFit/>
          </a:bodyPr>
          <a:lstStyle/>
          <a:p>
            <a:pPr algn="ctr"/>
            <a:r>
              <a:rPr lang="en-US" sz="2000" b="1" dirty="0"/>
              <a:t>Read the passage below from Anastasia </a:t>
            </a:r>
            <a:r>
              <a:rPr lang="en-US" sz="2000" b="1" dirty="0" err="1"/>
              <a:t>Hambi’s</a:t>
            </a:r>
            <a:r>
              <a:rPr lang="en-US" sz="2000" b="1" dirty="0"/>
              <a:t> article in </a:t>
            </a:r>
            <a:r>
              <a:rPr lang="en-US" sz="2000" b="1" i="1" dirty="0"/>
              <a:t>Routes</a:t>
            </a:r>
            <a:r>
              <a:rPr lang="en-US" sz="2000" dirty="0"/>
              <a:t>.</a:t>
            </a:r>
          </a:p>
          <a:p>
            <a:pPr algn="ctr"/>
            <a:endParaRPr lang="en-US" sz="2000" dirty="0"/>
          </a:p>
          <a:p>
            <a:pPr marL="285750" indent="-285750">
              <a:buFont typeface="Arial" panose="020B0604020202020204" pitchFamily="34" charset="0"/>
              <a:buChar char="•"/>
            </a:pPr>
            <a:r>
              <a:rPr lang="en-US" sz="2000" dirty="0"/>
              <a:t>What advantages and disadvantages of </a:t>
            </a:r>
            <a:r>
              <a:rPr lang="en-US" sz="2000" dirty="0" err="1"/>
              <a:t>globalisation</a:t>
            </a:r>
            <a:r>
              <a:rPr lang="en-US" sz="2000" dirty="0"/>
              <a:t> does she discuss?</a:t>
            </a:r>
          </a:p>
          <a:p>
            <a:pPr marL="285750" indent="-285750">
              <a:buFont typeface="Arial" panose="020B0604020202020204" pitchFamily="34" charset="0"/>
              <a:buChar char="•"/>
            </a:pPr>
            <a:r>
              <a:rPr lang="en-US" sz="2000" dirty="0"/>
              <a:t>In pairs, what other advantages and disadvantages can you think of?</a:t>
            </a:r>
          </a:p>
        </p:txBody>
      </p:sp>
    </p:spTree>
    <p:extLst>
      <p:ext uri="{BB962C8B-B14F-4D97-AF65-F5344CB8AC3E}">
        <p14:creationId xmlns:p14="http://schemas.microsoft.com/office/powerpoint/2010/main" val="383349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05ED760-59EE-444C-9E8B-899523101571}"/>
              </a:ext>
            </a:extLst>
          </p:cNvPr>
          <p:cNvSpPr/>
          <p:nvPr/>
        </p:nvSpPr>
        <p:spPr>
          <a:xfrm>
            <a:off x="4146884" y="2671010"/>
            <a:ext cx="3850105" cy="1708484"/>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7EED6A-ED85-A14F-9CE1-B5CAD96F67E4}"/>
              </a:ext>
            </a:extLst>
          </p:cNvPr>
          <p:cNvSpPr>
            <a:spLocks noGrp="1"/>
          </p:cNvSpPr>
          <p:nvPr>
            <p:ph type="title"/>
          </p:nvPr>
        </p:nvSpPr>
        <p:spPr>
          <a:xfrm>
            <a:off x="717884" y="1"/>
            <a:ext cx="10515600" cy="794084"/>
          </a:xfrm>
        </p:spPr>
        <p:txBody>
          <a:bodyPr>
            <a:normAutofit/>
          </a:bodyPr>
          <a:lstStyle/>
          <a:p>
            <a:pPr algn="ctr"/>
            <a:r>
              <a:rPr lang="en-US" sz="2400" b="1" dirty="0"/>
              <a:t>How many mitigation strategies can you come up with to mitigate the negative impacts of globalization?</a:t>
            </a:r>
          </a:p>
        </p:txBody>
      </p:sp>
      <p:sp>
        <p:nvSpPr>
          <p:cNvPr id="3" name="Content Placeholder 2">
            <a:extLst>
              <a:ext uri="{FF2B5EF4-FFF2-40B4-BE49-F238E27FC236}">
                <a16:creationId xmlns:a16="http://schemas.microsoft.com/office/drawing/2014/main" id="{2FA76D7B-BE7F-1D42-84C4-52A12DF746F0}"/>
              </a:ext>
            </a:extLst>
          </p:cNvPr>
          <p:cNvSpPr>
            <a:spLocks noGrp="1"/>
          </p:cNvSpPr>
          <p:nvPr>
            <p:ph idx="1"/>
          </p:nvPr>
        </p:nvSpPr>
        <p:spPr>
          <a:xfrm>
            <a:off x="4289258" y="2980656"/>
            <a:ext cx="3613484" cy="1374775"/>
          </a:xfrm>
        </p:spPr>
        <p:txBody>
          <a:bodyPr/>
          <a:lstStyle/>
          <a:p>
            <a:pPr marL="0" indent="0" algn="ctr">
              <a:buNone/>
            </a:pPr>
            <a:r>
              <a:rPr lang="en-US" b="1" dirty="0"/>
              <a:t>Ways to mitigate the disadvantages of </a:t>
            </a:r>
            <a:r>
              <a:rPr lang="en-US" b="1" dirty="0" err="1"/>
              <a:t>globalisation</a:t>
            </a:r>
            <a:endParaRPr lang="en-US" b="1" dirty="0"/>
          </a:p>
        </p:txBody>
      </p:sp>
      <p:pic>
        <p:nvPicPr>
          <p:cNvPr id="5" name="Picture 4">
            <a:extLst>
              <a:ext uri="{FF2B5EF4-FFF2-40B4-BE49-F238E27FC236}">
                <a16:creationId xmlns:a16="http://schemas.microsoft.com/office/drawing/2014/main" id="{05899E9C-5922-F947-97A2-CADD489DCFA0}"/>
              </a:ext>
            </a:extLst>
          </p:cNvPr>
          <p:cNvPicPr>
            <a:picLocks noChangeAspect="1"/>
          </p:cNvPicPr>
          <p:nvPr/>
        </p:nvPicPr>
        <p:blipFill>
          <a:blip r:embed="rId2"/>
          <a:stretch>
            <a:fillRect/>
          </a:stretch>
        </p:blipFill>
        <p:spPr>
          <a:xfrm>
            <a:off x="70184" y="4481094"/>
            <a:ext cx="3797300" cy="2133600"/>
          </a:xfrm>
          <a:prstGeom prst="rect">
            <a:avLst/>
          </a:prstGeom>
        </p:spPr>
      </p:pic>
      <p:pic>
        <p:nvPicPr>
          <p:cNvPr id="6" name="Picture 5">
            <a:extLst>
              <a:ext uri="{FF2B5EF4-FFF2-40B4-BE49-F238E27FC236}">
                <a16:creationId xmlns:a16="http://schemas.microsoft.com/office/drawing/2014/main" id="{E192D03F-1E99-4147-B832-87787A41627A}"/>
              </a:ext>
            </a:extLst>
          </p:cNvPr>
          <p:cNvPicPr>
            <a:picLocks noChangeAspect="1"/>
          </p:cNvPicPr>
          <p:nvPr/>
        </p:nvPicPr>
        <p:blipFill>
          <a:blip r:embed="rId3"/>
          <a:stretch>
            <a:fillRect/>
          </a:stretch>
        </p:blipFill>
        <p:spPr>
          <a:xfrm>
            <a:off x="8788400" y="585938"/>
            <a:ext cx="3403600" cy="1500404"/>
          </a:xfrm>
          <a:prstGeom prst="rect">
            <a:avLst/>
          </a:prstGeom>
        </p:spPr>
      </p:pic>
      <p:pic>
        <p:nvPicPr>
          <p:cNvPr id="7" name="Picture 6">
            <a:extLst>
              <a:ext uri="{FF2B5EF4-FFF2-40B4-BE49-F238E27FC236}">
                <a16:creationId xmlns:a16="http://schemas.microsoft.com/office/drawing/2014/main" id="{BB0C27CE-49B2-4C43-B046-F7D7DA8A79F0}"/>
              </a:ext>
            </a:extLst>
          </p:cNvPr>
          <p:cNvPicPr>
            <a:picLocks noChangeAspect="1"/>
          </p:cNvPicPr>
          <p:nvPr/>
        </p:nvPicPr>
        <p:blipFill>
          <a:blip r:embed="rId4"/>
          <a:stretch>
            <a:fillRect/>
          </a:stretch>
        </p:blipFill>
        <p:spPr>
          <a:xfrm>
            <a:off x="4092742" y="4665077"/>
            <a:ext cx="3810000" cy="2133600"/>
          </a:xfrm>
          <a:prstGeom prst="rect">
            <a:avLst/>
          </a:prstGeom>
        </p:spPr>
      </p:pic>
      <p:pic>
        <p:nvPicPr>
          <p:cNvPr id="8" name="Picture 7">
            <a:extLst>
              <a:ext uri="{FF2B5EF4-FFF2-40B4-BE49-F238E27FC236}">
                <a16:creationId xmlns:a16="http://schemas.microsoft.com/office/drawing/2014/main" id="{E1E67C3A-DD06-E243-B582-893C6FEEBE7E}"/>
              </a:ext>
            </a:extLst>
          </p:cNvPr>
          <p:cNvPicPr>
            <a:picLocks noChangeAspect="1"/>
          </p:cNvPicPr>
          <p:nvPr/>
        </p:nvPicPr>
        <p:blipFill>
          <a:blip r:embed="rId5"/>
          <a:stretch>
            <a:fillRect/>
          </a:stretch>
        </p:blipFill>
        <p:spPr>
          <a:xfrm>
            <a:off x="1" y="585938"/>
            <a:ext cx="2442920" cy="1916632"/>
          </a:xfrm>
          <a:prstGeom prst="rect">
            <a:avLst/>
          </a:prstGeom>
        </p:spPr>
      </p:pic>
      <p:pic>
        <p:nvPicPr>
          <p:cNvPr id="10" name="Picture 9">
            <a:extLst>
              <a:ext uri="{FF2B5EF4-FFF2-40B4-BE49-F238E27FC236}">
                <a16:creationId xmlns:a16="http://schemas.microsoft.com/office/drawing/2014/main" id="{E128703C-90DA-BA47-BAAC-0BA5D56C5B15}"/>
              </a:ext>
            </a:extLst>
          </p:cNvPr>
          <p:cNvPicPr>
            <a:picLocks noChangeAspect="1"/>
          </p:cNvPicPr>
          <p:nvPr/>
        </p:nvPicPr>
        <p:blipFill>
          <a:blip r:embed="rId6"/>
          <a:stretch>
            <a:fillRect/>
          </a:stretch>
        </p:blipFill>
        <p:spPr>
          <a:xfrm>
            <a:off x="9122410" y="2137610"/>
            <a:ext cx="2735580" cy="1066800"/>
          </a:xfrm>
          <a:prstGeom prst="rect">
            <a:avLst/>
          </a:prstGeom>
        </p:spPr>
      </p:pic>
      <p:pic>
        <p:nvPicPr>
          <p:cNvPr id="11" name="Picture 10">
            <a:extLst>
              <a:ext uri="{FF2B5EF4-FFF2-40B4-BE49-F238E27FC236}">
                <a16:creationId xmlns:a16="http://schemas.microsoft.com/office/drawing/2014/main" id="{429AF860-44AA-B54C-A194-DB8881374B90}"/>
              </a:ext>
            </a:extLst>
          </p:cNvPr>
          <p:cNvPicPr>
            <a:picLocks noChangeAspect="1"/>
          </p:cNvPicPr>
          <p:nvPr/>
        </p:nvPicPr>
        <p:blipFill>
          <a:blip r:embed="rId7"/>
          <a:stretch>
            <a:fillRect/>
          </a:stretch>
        </p:blipFill>
        <p:spPr>
          <a:xfrm>
            <a:off x="114090" y="2636603"/>
            <a:ext cx="3470084" cy="1608857"/>
          </a:xfrm>
          <a:prstGeom prst="rect">
            <a:avLst/>
          </a:prstGeom>
        </p:spPr>
      </p:pic>
      <p:pic>
        <p:nvPicPr>
          <p:cNvPr id="12" name="Picture 11">
            <a:extLst>
              <a:ext uri="{FF2B5EF4-FFF2-40B4-BE49-F238E27FC236}">
                <a16:creationId xmlns:a16="http://schemas.microsoft.com/office/drawing/2014/main" id="{37A4B92E-5DCC-ED4B-8B49-900BF5E9FA5C}"/>
              </a:ext>
            </a:extLst>
          </p:cNvPr>
          <p:cNvPicPr>
            <a:picLocks noChangeAspect="1"/>
          </p:cNvPicPr>
          <p:nvPr/>
        </p:nvPicPr>
        <p:blipFill>
          <a:blip r:embed="rId8"/>
          <a:stretch>
            <a:fillRect/>
          </a:stretch>
        </p:blipFill>
        <p:spPr>
          <a:xfrm>
            <a:off x="8745236" y="5080000"/>
            <a:ext cx="3370564" cy="1778000"/>
          </a:xfrm>
          <a:prstGeom prst="rect">
            <a:avLst/>
          </a:prstGeom>
        </p:spPr>
      </p:pic>
      <p:pic>
        <p:nvPicPr>
          <p:cNvPr id="13" name="Picture 12">
            <a:extLst>
              <a:ext uri="{FF2B5EF4-FFF2-40B4-BE49-F238E27FC236}">
                <a16:creationId xmlns:a16="http://schemas.microsoft.com/office/drawing/2014/main" id="{29409749-1685-134A-A7D3-FAA08E77B79D}"/>
              </a:ext>
            </a:extLst>
          </p:cNvPr>
          <p:cNvPicPr>
            <a:picLocks noChangeAspect="1"/>
          </p:cNvPicPr>
          <p:nvPr/>
        </p:nvPicPr>
        <p:blipFill rotWithShape="1">
          <a:blip r:embed="rId9"/>
          <a:srcRect r="15642"/>
          <a:stretch/>
        </p:blipFill>
        <p:spPr>
          <a:xfrm>
            <a:off x="6717552" y="755316"/>
            <a:ext cx="1473948" cy="1747254"/>
          </a:xfrm>
          <a:prstGeom prst="rect">
            <a:avLst/>
          </a:prstGeom>
        </p:spPr>
      </p:pic>
      <p:pic>
        <p:nvPicPr>
          <p:cNvPr id="14" name="Picture 13">
            <a:extLst>
              <a:ext uri="{FF2B5EF4-FFF2-40B4-BE49-F238E27FC236}">
                <a16:creationId xmlns:a16="http://schemas.microsoft.com/office/drawing/2014/main" id="{A1D96500-4D2A-AF41-9FE7-EB4A935DFC00}"/>
              </a:ext>
            </a:extLst>
          </p:cNvPr>
          <p:cNvPicPr>
            <a:picLocks noChangeAspect="1"/>
          </p:cNvPicPr>
          <p:nvPr/>
        </p:nvPicPr>
        <p:blipFill>
          <a:blip r:embed="rId10"/>
          <a:stretch>
            <a:fillRect/>
          </a:stretch>
        </p:blipFill>
        <p:spPr>
          <a:xfrm>
            <a:off x="2478205" y="888864"/>
            <a:ext cx="4210628" cy="990736"/>
          </a:xfrm>
          <a:prstGeom prst="rect">
            <a:avLst/>
          </a:prstGeom>
        </p:spPr>
      </p:pic>
      <p:pic>
        <p:nvPicPr>
          <p:cNvPr id="15" name="Picture 14">
            <a:extLst>
              <a:ext uri="{FF2B5EF4-FFF2-40B4-BE49-F238E27FC236}">
                <a16:creationId xmlns:a16="http://schemas.microsoft.com/office/drawing/2014/main" id="{295B5E10-116C-1344-B0AE-AD2E5B69BA51}"/>
              </a:ext>
            </a:extLst>
          </p:cNvPr>
          <p:cNvPicPr>
            <a:picLocks noChangeAspect="1"/>
          </p:cNvPicPr>
          <p:nvPr/>
        </p:nvPicPr>
        <p:blipFill>
          <a:blip r:embed="rId11"/>
          <a:stretch>
            <a:fillRect/>
          </a:stretch>
        </p:blipFill>
        <p:spPr>
          <a:xfrm>
            <a:off x="9122410" y="3203942"/>
            <a:ext cx="2772302" cy="1844841"/>
          </a:xfrm>
          <a:prstGeom prst="rect">
            <a:avLst/>
          </a:prstGeom>
        </p:spPr>
      </p:pic>
    </p:spTree>
    <p:extLst>
      <p:ext uri="{BB962C8B-B14F-4D97-AF65-F5344CB8AC3E}">
        <p14:creationId xmlns:p14="http://schemas.microsoft.com/office/powerpoint/2010/main" val="2975882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5FFB-0970-C445-A12E-E085A48B7817}"/>
              </a:ext>
            </a:extLst>
          </p:cNvPr>
          <p:cNvSpPr>
            <a:spLocks noGrp="1"/>
          </p:cNvSpPr>
          <p:nvPr>
            <p:ph type="title"/>
          </p:nvPr>
        </p:nvSpPr>
        <p:spPr>
          <a:xfrm>
            <a:off x="838200" y="365125"/>
            <a:ext cx="10515600" cy="789907"/>
          </a:xfrm>
        </p:spPr>
        <p:txBody>
          <a:bodyPr/>
          <a:lstStyle/>
          <a:p>
            <a:r>
              <a:rPr lang="en-US" b="1" dirty="0"/>
              <a:t>Mitigating </a:t>
            </a:r>
            <a:r>
              <a:rPr lang="en-US" b="1" dirty="0" err="1"/>
              <a:t>globalisation’s</a:t>
            </a:r>
            <a:r>
              <a:rPr lang="en-US" b="1" dirty="0"/>
              <a:t> disadvantages</a:t>
            </a:r>
          </a:p>
        </p:txBody>
      </p:sp>
      <p:sp>
        <p:nvSpPr>
          <p:cNvPr id="3" name="Content Placeholder 2">
            <a:extLst>
              <a:ext uri="{FF2B5EF4-FFF2-40B4-BE49-F238E27FC236}">
                <a16:creationId xmlns:a16="http://schemas.microsoft.com/office/drawing/2014/main" id="{EB1BAF9C-A9BE-8345-AD87-CFF16BBB0CEF}"/>
              </a:ext>
            </a:extLst>
          </p:cNvPr>
          <p:cNvSpPr>
            <a:spLocks noGrp="1"/>
          </p:cNvSpPr>
          <p:nvPr>
            <p:ph idx="1"/>
          </p:nvPr>
        </p:nvSpPr>
        <p:spPr>
          <a:xfrm>
            <a:off x="838200" y="1729373"/>
            <a:ext cx="10515600" cy="4351338"/>
          </a:xfrm>
        </p:spPr>
        <p:txBody>
          <a:bodyPr/>
          <a:lstStyle/>
          <a:p>
            <a:r>
              <a:rPr lang="en-US" dirty="0"/>
              <a:t>Anastasia’s </a:t>
            </a:r>
            <a:r>
              <a:rPr lang="en-US" i="1" dirty="0"/>
              <a:t>Routes</a:t>
            </a:r>
            <a:r>
              <a:rPr lang="en-US" dirty="0"/>
              <a:t> article focuses on three different ways that communities around the world have tried to mitigate the negative impacts of globalization.</a:t>
            </a:r>
          </a:p>
          <a:p>
            <a:pPr marL="0" indent="0">
              <a:buNone/>
            </a:pPr>
            <a:endParaRPr lang="en-US" dirty="0"/>
          </a:p>
          <a:p>
            <a:r>
              <a:rPr lang="en-US" dirty="0"/>
              <a:t>Read about one strategy and complete a column of your notes sheet about it.</a:t>
            </a:r>
          </a:p>
          <a:p>
            <a:pPr marL="0" indent="0">
              <a:buNone/>
            </a:pPr>
            <a:endParaRPr lang="en-US" dirty="0"/>
          </a:p>
          <a:p>
            <a:r>
              <a:rPr lang="en-US" dirty="0"/>
              <a:t>Then, listen as others in the class tell you about the strategies they read about. Make notes so that you complete your notes sheet.</a:t>
            </a:r>
          </a:p>
        </p:txBody>
      </p:sp>
    </p:spTree>
    <p:extLst>
      <p:ext uri="{BB962C8B-B14F-4D97-AF65-F5344CB8AC3E}">
        <p14:creationId xmlns:p14="http://schemas.microsoft.com/office/powerpoint/2010/main" val="351960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96C5-62E2-5349-B36E-080097CE6A41}"/>
              </a:ext>
            </a:extLst>
          </p:cNvPr>
          <p:cNvSpPr>
            <a:spLocks noGrp="1"/>
          </p:cNvSpPr>
          <p:nvPr>
            <p:ph type="title"/>
          </p:nvPr>
        </p:nvSpPr>
        <p:spPr>
          <a:xfrm>
            <a:off x="838200" y="279400"/>
            <a:ext cx="10515600" cy="701675"/>
          </a:xfrm>
        </p:spPr>
        <p:txBody>
          <a:bodyPr>
            <a:normAutofit fontScale="90000"/>
          </a:bodyPr>
          <a:lstStyle/>
          <a:p>
            <a:pPr algn="ctr"/>
            <a:r>
              <a:rPr lang="en-US" b="1" dirty="0"/>
              <a:t>Evaluating the strategies: which do you think is most effective and why?</a:t>
            </a:r>
          </a:p>
        </p:txBody>
      </p:sp>
      <p:sp>
        <p:nvSpPr>
          <p:cNvPr id="3" name="Content Placeholder 2">
            <a:extLst>
              <a:ext uri="{FF2B5EF4-FFF2-40B4-BE49-F238E27FC236}">
                <a16:creationId xmlns:a16="http://schemas.microsoft.com/office/drawing/2014/main" id="{25602BE7-D85E-C648-AEB8-C07E44DFA6D9}"/>
              </a:ext>
            </a:extLst>
          </p:cNvPr>
          <p:cNvSpPr>
            <a:spLocks noGrp="1"/>
          </p:cNvSpPr>
          <p:nvPr>
            <p:ph idx="1"/>
          </p:nvPr>
        </p:nvSpPr>
        <p:spPr>
          <a:xfrm>
            <a:off x="2298700" y="5184770"/>
            <a:ext cx="7594600" cy="1096962"/>
          </a:xfrm>
        </p:spPr>
        <p:txBody>
          <a:bodyPr>
            <a:normAutofit fontScale="92500" lnSpcReduction="10000"/>
          </a:bodyPr>
          <a:lstStyle/>
          <a:p>
            <a:pPr marL="0" indent="0" algn="ctr">
              <a:buNone/>
            </a:pPr>
            <a:r>
              <a:rPr lang="en-US" dirty="0"/>
              <a:t>Remember to consider how effectively each strategy mitigates the negative social, economic or environmental aspects of </a:t>
            </a:r>
            <a:r>
              <a:rPr lang="en-US" dirty="0" err="1"/>
              <a:t>globalisation</a:t>
            </a:r>
            <a:endParaRPr lang="en-US" dirty="0"/>
          </a:p>
        </p:txBody>
      </p:sp>
      <p:pic>
        <p:nvPicPr>
          <p:cNvPr id="4" name="Picture 3">
            <a:extLst>
              <a:ext uri="{FF2B5EF4-FFF2-40B4-BE49-F238E27FC236}">
                <a16:creationId xmlns:a16="http://schemas.microsoft.com/office/drawing/2014/main" id="{3E4F86DC-0725-2E4B-A9FE-8B109BC4E7A1}"/>
              </a:ext>
            </a:extLst>
          </p:cNvPr>
          <p:cNvPicPr>
            <a:picLocks noChangeAspect="1"/>
          </p:cNvPicPr>
          <p:nvPr/>
        </p:nvPicPr>
        <p:blipFill>
          <a:blip r:embed="rId2"/>
          <a:stretch>
            <a:fillRect/>
          </a:stretch>
        </p:blipFill>
        <p:spPr>
          <a:xfrm>
            <a:off x="0" y="1924048"/>
            <a:ext cx="3090334" cy="2317751"/>
          </a:xfrm>
          <a:prstGeom prst="rect">
            <a:avLst/>
          </a:prstGeom>
        </p:spPr>
      </p:pic>
      <p:pic>
        <p:nvPicPr>
          <p:cNvPr id="5" name="Picture 4">
            <a:extLst>
              <a:ext uri="{FF2B5EF4-FFF2-40B4-BE49-F238E27FC236}">
                <a16:creationId xmlns:a16="http://schemas.microsoft.com/office/drawing/2014/main" id="{E1AAADC8-B38B-2B41-90DA-3F8C30393313}"/>
              </a:ext>
            </a:extLst>
          </p:cNvPr>
          <p:cNvPicPr>
            <a:picLocks noChangeAspect="1"/>
          </p:cNvPicPr>
          <p:nvPr/>
        </p:nvPicPr>
        <p:blipFill>
          <a:blip r:embed="rId3"/>
          <a:stretch>
            <a:fillRect/>
          </a:stretch>
        </p:blipFill>
        <p:spPr>
          <a:xfrm>
            <a:off x="3326188" y="1889122"/>
            <a:ext cx="4547811" cy="2387601"/>
          </a:xfrm>
          <a:prstGeom prst="rect">
            <a:avLst/>
          </a:prstGeom>
        </p:spPr>
      </p:pic>
      <p:pic>
        <p:nvPicPr>
          <p:cNvPr id="6" name="Picture 5">
            <a:extLst>
              <a:ext uri="{FF2B5EF4-FFF2-40B4-BE49-F238E27FC236}">
                <a16:creationId xmlns:a16="http://schemas.microsoft.com/office/drawing/2014/main" id="{2CB68A31-E9F0-BB43-AFAA-6B3881975867}"/>
              </a:ext>
            </a:extLst>
          </p:cNvPr>
          <p:cNvPicPr>
            <a:picLocks noChangeAspect="1"/>
          </p:cNvPicPr>
          <p:nvPr/>
        </p:nvPicPr>
        <p:blipFill>
          <a:blip r:embed="rId4"/>
          <a:stretch>
            <a:fillRect/>
          </a:stretch>
        </p:blipFill>
        <p:spPr>
          <a:xfrm>
            <a:off x="8343293" y="2120899"/>
            <a:ext cx="3835400" cy="2120900"/>
          </a:xfrm>
          <a:prstGeom prst="rect">
            <a:avLst/>
          </a:prstGeom>
        </p:spPr>
      </p:pic>
    </p:spTree>
    <p:extLst>
      <p:ext uri="{BB962C8B-B14F-4D97-AF65-F5344CB8AC3E}">
        <p14:creationId xmlns:p14="http://schemas.microsoft.com/office/powerpoint/2010/main" val="125522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5CB395-9313-3844-809A-A67D48464DD8}"/>
              </a:ext>
            </a:extLst>
          </p:cNvPr>
          <p:cNvSpPr>
            <a:spLocks noGrp="1"/>
          </p:cNvSpPr>
          <p:nvPr>
            <p:ph type="title"/>
          </p:nvPr>
        </p:nvSpPr>
        <p:spPr>
          <a:xfrm>
            <a:off x="838200" y="161925"/>
            <a:ext cx="10515600" cy="1325563"/>
          </a:xfrm>
        </p:spPr>
        <p:txBody>
          <a:bodyPr>
            <a:normAutofit/>
          </a:bodyPr>
          <a:lstStyle/>
          <a:p>
            <a:pPr algn="ctr"/>
            <a:r>
              <a:rPr lang="en-US" b="1" dirty="0"/>
              <a:t>Evaluating the strategies: which does the author think are most effective and why?</a:t>
            </a:r>
          </a:p>
        </p:txBody>
      </p:sp>
      <p:pic>
        <p:nvPicPr>
          <p:cNvPr id="5" name="Picture 4">
            <a:extLst>
              <a:ext uri="{FF2B5EF4-FFF2-40B4-BE49-F238E27FC236}">
                <a16:creationId xmlns:a16="http://schemas.microsoft.com/office/drawing/2014/main" id="{E8BCA528-F1EC-CF46-B5BB-281D90C02153}"/>
              </a:ext>
            </a:extLst>
          </p:cNvPr>
          <p:cNvPicPr>
            <a:picLocks noChangeAspect="1"/>
          </p:cNvPicPr>
          <p:nvPr/>
        </p:nvPicPr>
        <p:blipFill>
          <a:blip r:embed="rId2"/>
          <a:stretch>
            <a:fillRect/>
          </a:stretch>
        </p:blipFill>
        <p:spPr>
          <a:xfrm>
            <a:off x="0" y="1593848"/>
            <a:ext cx="3090334" cy="2317751"/>
          </a:xfrm>
          <a:prstGeom prst="rect">
            <a:avLst/>
          </a:prstGeom>
        </p:spPr>
      </p:pic>
      <p:pic>
        <p:nvPicPr>
          <p:cNvPr id="6" name="Picture 5">
            <a:extLst>
              <a:ext uri="{FF2B5EF4-FFF2-40B4-BE49-F238E27FC236}">
                <a16:creationId xmlns:a16="http://schemas.microsoft.com/office/drawing/2014/main" id="{2BABE86E-537A-8045-B3DF-DF032B609CDA}"/>
              </a:ext>
            </a:extLst>
          </p:cNvPr>
          <p:cNvPicPr>
            <a:picLocks noChangeAspect="1"/>
          </p:cNvPicPr>
          <p:nvPr/>
        </p:nvPicPr>
        <p:blipFill>
          <a:blip r:embed="rId3"/>
          <a:stretch>
            <a:fillRect/>
          </a:stretch>
        </p:blipFill>
        <p:spPr>
          <a:xfrm>
            <a:off x="3326188" y="1558922"/>
            <a:ext cx="4547811" cy="2387601"/>
          </a:xfrm>
          <a:prstGeom prst="rect">
            <a:avLst/>
          </a:prstGeom>
        </p:spPr>
      </p:pic>
      <p:pic>
        <p:nvPicPr>
          <p:cNvPr id="7" name="Picture 6">
            <a:extLst>
              <a:ext uri="{FF2B5EF4-FFF2-40B4-BE49-F238E27FC236}">
                <a16:creationId xmlns:a16="http://schemas.microsoft.com/office/drawing/2014/main" id="{2CAC4CB1-32AA-B64D-BFCC-F8329EDBDB75}"/>
              </a:ext>
            </a:extLst>
          </p:cNvPr>
          <p:cNvPicPr>
            <a:picLocks noChangeAspect="1"/>
          </p:cNvPicPr>
          <p:nvPr/>
        </p:nvPicPr>
        <p:blipFill>
          <a:blip r:embed="rId4"/>
          <a:stretch>
            <a:fillRect/>
          </a:stretch>
        </p:blipFill>
        <p:spPr>
          <a:xfrm>
            <a:off x="8343293" y="1790699"/>
            <a:ext cx="3835400" cy="2120900"/>
          </a:xfrm>
          <a:prstGeom prst="rect">
            <a:avLst/>
          </a:prstGeom>
        </p:spPr>
      </p:pic>
      <p:sp>
        <p:nvSpPr>
          <p:cNvPr id="11" name="Rectangle 10">
            <a:extLst>
              <a:ext uri="{FF2B5EF4-FFF2-40B4-BE49-F238E27FC236}">
                <a16:creationId xmlns:a16="http://schemas.microsoft.com/office/drawing/2014/main" id="{65B544E1-1158-2E4B-9633-15F14DFDFBC8}"/>
              </a:ext>
            </a:extLst>
          </p:cNvPr>
          <p:cNvSpPr/>
          <p:nvPr/>
        </p:nvSpPr>
        <p:spPr>
          <a:xfrm>
            <a:off x="46566" y="4046139"/>
            <a:ext cx="3000221" cy="2585323"/>
          </a:xfrm>
          <a:prstGeom prst="rect">
            <a:avLst/>
          </a:prstGeom>
        </p:spPr>
        <p:txBody>
          <a:bodyPr wrap="square">
            <a:spAutoFit/>
          </a:bodyPr>
          <a:lstStyle/>
          <a:p>
            <a:r>
              <a:rPr lang="en-GB" dirty="0">
                <a:solidFill>
                  <a:srgbClr val="111111"/>
                </a:solidFill>
                <a:latin typeface="Quattrocento Sans"/>
              </a:rPr>
              <a:t>“D</a:t>
            </a:r>
            <a:r>
              <a:rPr lang="en-GB" b="0" i="0" u="none" strike="noStrike" dirty="0">
                <a:solidFill>
                  <a:srgbClr val="111111"/>
                </a:solidFill>
                <a:effectLst/>
                <a:latin typeface="Quattrocento Sans"/>
              </a:rPr>
              <a:t>espite their efforts … Fort McKay have been somewhat overtaken by the powerful industry that do not want to have to compromise … The communities say has only had minute effects in governing the environmental impacts of globalisation”</a:t>
            </a:r>
            <a:endParaRPr lang="en-US" dirty="0"/>
          </a:p>
        </p:txBody>
      </p:sp>
      <p:sp>
        <p:nvSpPr>
          <p:cNvPr id="12" name="Rectangle 11">
            <a:extLst>
              <a:ext uri="{FF2B5EF4-FFF2-40B4-BE49-F238E27FC236}">
                <a16:creationId xmlns:a16="http://schemas.microsoft.com/office/drawing/2014/main" id="{BFD2F451-95F4-5B44-B199-5D4C28746D3D}"/>
              </a:ext>
            </a:extLst>
          </p:cNvPr>
          <p:cNvSpPr/>
          <p:nvPr/>
        </p:nvSpPr>
        <p:spPr>
          <a:xfrm>
            <a:off x="4953000" y="4214810"/>
            <a:ext cx="6400800" cy="2246769"/>
          </a:xfrm>
          <a:prstGeom prst="rect">
            <a:avLst/>
          </a:prstGeom>
        </p:spPr>
        <p:txBody>
          <a:bodyPr wrap="square">
            <a:spAutoFit/>
          </a:bodyPr>
          <a:lstStyle/>
          <a:p>
            <a:r>
              <a:rPr lang="en-GB" sz="2000" b="0" i="0" u="none" strike="noStrike" dirty="0">
                <a:solidFill>
                  <a:srgbClr val="111111"/>
                </a:solidFill>
                <a:effectLst/>
                <a:latin typeface="Quattrocento Sans"/>
              </a:rPr>
              <a:t>“Perhaps what makes the operations of Transition towns and Keep Britain Tidy more influential than Fort McKay is that they operate on a slightly larger scale. Their strategies are spreading from community to community in Britain and worldwide which increases their power to influence, making them successful operations in combating the problems of globalisation.”</a:t>
            </a:r>
            <a:endParaRPr lang="en-US" sz="2000" dirty="0"/>
          </a:p>
        </p:txBody>
      </p:sp>
    </p:spTree>
    <p:extLst>
      <p:ext uri="{BB962C8B-B14F-4D97-AF65-F5344CB8AC3E}">
        <p14:creationId xmlns:p14="http://schemas.microsoft.com/office/powerpoint/2010/main" val="2763617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EBCAE-50A5-E540-8F3D-46996D40E24B}"/>
              </a:ext>
            </a:extLst>
          </p:cNvPr>
          <p:cNvSpPr>
            <a:spLocks noGrp="1"/>
          </p:cNvSpPr>
          <p:nvPr>
            <p:ph type="title"/>
          </p:nvPr>
        </p:nvSpPr>
        <p:spPr>
          <a:xfrm>
            <a:off x="469900" y="0"/>
            <a:ext cx="10515600" cy="1325563"/>
          </a:xfrm>
        </p:spPr>
        <p:txBody>
          <a:bodyPr/>
          <a:lstStyle/>
          <a:p>
            <a:pPr algn="ctr"/>
            <a:r>
              <a:rPr lang="en-US" b="1" dirty="0"/>
              <a:t>Do you agree with Routes author Anastasia </a:t>
            </a:r>
            <a:r>
              <a:rPr lang="en-US" b="1" dirty="0" err="1"/>
              <a:t>Hambi’s</a:t>
            </a:r>
            <a:r>
              <a:rPr lang="en-US" b="1" dirty="0"/>
              <a:t> conclusions?</a:t>
            </a:r>
          </a:p>
        </p:txBody>
      </p:sp>
      <p:sp>
        <p:nvSpPr>
          <p:cNvPr id="3" name="Content Placeholder 2">
            <a:extLst>
              <a:ext uri="{FF2B5EF4-FFF2-40B4-BE49-F238E27FC236}">
                <a16:creationId xmlns:a16="http://schemas.microsoft.com/office/drawing/2014/main" id="{FF7E1B3A-8B40-DC4F-A2EE-CF568072F99E}"/>
              </a:ext>
            </a:extLst>
          </p:cNvPr>
          <p:cNvSpPr>
            <a:spLocks noGrp="1"/>
          </p:cNvSpPr>
          <p:nvPr>
            <p:ph idx="1"/>
          </p:nvPr>
        </p:nvSpPr>
        <p:spPr>
          <a:xfrm>
            <a:off x="2844800" y="2206625"/>
            <a:ext cx="5765800" cy="3559175"/>
          </a:xfrm>
          <a:ln>
            <a:solidFill>
              <a:schemeClr val="accent1">
                <a:shade val="50000"/>
              </a:schemeClr>
            </a:solidFill>
          </a:ln>
        </p:spPr>
        <p:txBody>
          <a:bodyPr>
            <a:normAutofit lnSpcReduction="10000"/>
          </a:bodyPr>
          <a:lstStyle/>
          <a:p>
            <a:pPr marL="0" indent="0">
              <a:buNone/>
            </a:pPr>
            <a:r>
              <a:rPr lang="en-GB" dirty="0"/>
              <a:t>To conclude, many of these methods implemented by different local communities around the world have had a significant effect in mitigating various environmental and economic issues of globalisation. However, it is also clear that not all of these local communities hold enough power to reduce these impacts on a wider scale.</a:t>
            </a:r>
            <a:endParaRPr lang="en-US" dirty="0"/>
          </a:p>
        </p:txBody>
      </p:sp>
    </p:spTree>
    <p:extLst>
      <p:ext uri="{BB962C8B-B14F-4D97-AF65-F5344CB8AC3E}">
        <p14:creationId xmlns:p14="http://schemas.microsoft.com/office/powerpoint/2010/main" val="206421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6E331-DF8F-FE44-A8D8-EEC08F19F363}"/>
              </a:ext>
            </a:extLst>
          </p:cNvPr>
          <p:cNvSpPr>
            <a:spLocks noGrp="1"/>
          </p:cNvSpPr>
          <p:nvPr>
            <p:ph type="title"/>
          </p:nvPr>
        </p:nvSpPr>
        <p:spPr>
          <a:xfrm>
            <a:off x="838200" y="365125"/>
            <a:ext cx="10515600" cy="843743"/>
          </a:xfrm>
        </p:spPr>
        <p:txBody>
          <a:bodyPr/>
          <a:lstStyle/>
          <a:p>
            <a:r>
              <a:rPr lang="en-US" b="1" dirty="0"/>
              <a:t>Independent work / homework</a:t>
            </a:r>
          </a:p>
        </p:txBody>
      </p:sp>
      <p:sp>
        <p:nvSpPr>
          <p:cNvPr id="3" name="Content Placeholder 2">
            <a:extLst>
              <a:ext uri="{FF2B5EF4-FFF2-40B4-BE49-F238E27FC236}">
                <a16:creationId xmlns:a16="http://schemas.microsoft.com/office/drawing/2014/main" id="{F3E6896E-C091-B44B-9B2F-C0355B2BB6E6}"/>
              </a:ext>
            </a:extLst>
          </p:cNvPr>
          <p:cNvSpPr>
            <a:spLocks noGrp="1"/>
          </p:cNvSpPr>
          <p:nvPr>
            <p:ph idx="1"/>
          </p:nvPr>
        </p:nvSpPr>
        <p:spPr>
          <a:xfrm>
            <a:off x="384444" y="1342023"/>
            <a:ext cx="6981556" cy="4627132"/>
          </a:xfrm>
        </p:spPr>
        <p:txBody>
          <a:bodyPr>
            <a:normAutofit fontScale="85000" lnSpcReduction="20000"/>
          </a:bodyPr>
          <a:lstStyle/>
          <a:p>
            <a:r>
              <a:rPr lang="en-US" dirty="0"/>
              <a:t>Read Anastasia </a:t>
            </a:r>
            <a:r>
              <a:rPr lang="en-US" dirty="0" err="1"/>
              <a:t>Hambi’s</a:t>
            </a:r>
            <a:r>
              <a:rPr lang="en-US" dirty="0"/>
              <a:t> Routes article in full:</a:t>
            </a:r>
          </a:p>
          <a:p>
            <a:r>
              <a:rPr lang="en-US" dirty="0">
                <a:hlinkClick r:id="rId2"/>
              </a:rPr>
              <a:t>https://routesjournal.org/2020/08/16/r2011/</a:t>
            </a:r>
            <a:r>
              <a:rPr lang="en-US" dirty="0"/>
              <a:t> </a:t>
            </a:r>
          </a:p>
          <a:p>
            <a:endParaRPr lang="en-US" dirty="0"/>
          </a:p>
          <a:p>
            <a:r>
              <a:rPr lang="en-US" dirty="0"/>
              <a:t>Once you’ve finished reading, research both the Fort </a:t>
            </a:r>
            <a:r>
              <a:rPr lang="en-US" dirty="0" err="1"/>
              <a:t>Mckay</a:t>
            </a:r>
            <a:r>
              <a:rPr lang="en-US" dirty="0"/>
              <a:t> First Nations Community and the Transition Towns movement. Create a fact file about each and write a paragraph comparing their attempts to mitigate the disadvantages of </a:t>
            </a:r>
            <a:r>
              <a:rPr lang="en-US" dirty="0" err="1"/>
              <a:t>globalisation</a:t>
            </a:r>
            <a:r>
              <a:rPr lang="en-US" dirty="0"/>
              <a:t>.</a:t>
            </a:r>
          </a:p>
          <a:p>
            <a:pPr marL="0" indent="0">
              <a:buNone/>
            </a:pPr>
            <a:endParaRPr lang="en-US" dirty="0"/>
          </a:p>
          <a:p>
            <a:pPr marL="0" indent="0">
              <a:buNone/>
            </a:pPr>
            <a:endParaRPr lang="en-US" dirty="0"/>
          </a:p>
          <a:p>
            <a:r>
              <a:rPr lang="en-US" dirty="0"/>
              <a:t>‘Local strategies to mitigate the disadvantages of globalization will always be ineffective in the face of the global dominance of trans-national corporations’. To what extent do you agree with this statement?</a:t>
            </a:r>
          </a:p>
        </p:txBody>
      </p:sp>
      <p:pic>
        <p:nvPicPr>
          <p:cNvPr id="6" name="Picture 5">
            <a:extLst>
              <a:ext uri="{FF2B5EF4-FFF2-40B4-BE49-F238E27FC236}">
                <a16:creationId xmlns:a16="http://schemas.microsoft.com/office/drawing/2014/main" id="{F00AA486-DACD-B741-94F9-407BF3C12DD9}"/>
              </a:ext>
            </a:extLst>
          </p:cNvPr>
          <p:cNvPicPr>
            <a:picLocks noChangeAspect="1"/>
          </p:cNvPicPr>
          <p:nvPr/>
        </p:nvPicPr>
        <p:blipFill>
          <a:blip r:embed="rId3"/>
          <a:stretch>
            <a:fillRect/>
          </a:stretch>
        </p:blipFill>
        <p:spPr>
          <a:xfrm>
            <a:off x="8559800" y="49992"/>
            <a:ext cx="3090334" cy="2317751"/>
          </a:xfrm>
          <a:prstGeom prst="rect">
            <a:avLst/>
          </a:prstGeom>
        </p:spPr>
      </p:pic>
      <p:pic>
        <p:nvPicPr>
          <p:cNvPr id="7" name="Picture 6">
            <a:extLst>
              <a:ext uri="{FF2B5EF4-FFF2-40B4-BE49-F238E27FC236}">
                <a16:creationId xmlns:a16="http://schemas.microsoft.com/office/drawing/2014/main" id="{3BB7DAFD-DAED-4D4D-A892-1E28D6B6ABED}"/>
              </a:ext>
            </a:extLst>
          </p:cNvPr>
          <p:cNvPicPr>
            <a:picLocks noChangeAspect="1"/>
          </p:cNvPicPr>
          <p:nvPr/>
        </p:nvPicPr>
        <p:blipFill>
          <a:blip r:embed="rId4"/>
          <a:stretch>
            <a:fillRect/>
          </a:stretch>
        </p:blipFill>
        <p:spPr>
          <a:xfrm>
            <a:off x="7644189" y="2461788"/>
            <a:ext cx="4547811" cy="2387601"/>
          </a:xfrm>
          <a:prstGeom prst="rect">
            <a:avLst/>
          </a:prstGeom>
        </p:spPr>
      </p:pic>
      <p:pic>
        <p:nvPicPr>
          <p:cNvPr id="8" name="Picture 7">
            <a:extLst>
              <a:ext uri="{FF2B5EF4-FFF2-40B4-BE49-F238E27FC236}">
                <a16:creationId xmlns:a16="http://schemas.microsoft.com/office/drawing/2014/main" id="{652CB551-B9EB-F846-B58C-A557C73F0D9E}"/>
              </a:ext>
            </a:extLst>
          </p:cNvPr>
          <p:cNvPicPr>
            <a:picLocks noChangeAspect="1"/>
          </p:cNvPicPr>
          <p:nvPr/>
        </p:nvPicPr>
        <p:blipFill>
          <a:blip r:embed="rId5"/>
          <a:stretch>
            <a:fillRect/>
          </a:stretch>
        </p:blipFill>
        <p:spPr>
          <a:xfrm>
            <a:off x="8272301" y="4831145"/>
            <a:ext cx="3665331" cy="2026855"/>
          </a:xfrm>
          <a:prstGeom prst="rect">
            <a:avLst/>
          </a:prstGeom>
        </p:spPr>
      </p:pic>
    </p:spTree>
    <p:extLst>
      <p:ext uri="{BB962C8B-B14F-4D97-AF65-F5344CB8AC3E}">
        <p14:creationId xmlns:p14="http://schemas.microsoft.com/office/powerpoint/2010/main" val="1621804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677</Words>
  <Application>Microsoft Macintosh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Quattrocento Sans</vt:lpstr>
      <vt:lpstr>Office Theme</vt:lpstr>
      <vt:lpstr>How do local communities mitigate the negative effects of globalisation? </vt:lpstr>
      <vt:lpstr>Recap: What is globalisation?</vt:lpstr>
      <vt:lpstr>Globalisation’s advantages and disadvantages</vt:lpstr>
      <vt:lpstr>How many mitigation strategies can you come up with to mitigate the negative impacts of globalization?</vt:lpstr>
      <vt:lpstr>Mitigating globalisation’s disadvantages</vt:lpstr>
      <vt:lpstr>Evaluating the strategies: which do you think is most effective and why?</vt:lpstr>
      <vt:lpstr>Evaluating the strategies: which does the author think are most effective and why?</vt:lpstr>
      <vt:lpstr>Do you agree with Routes author Anastasia Hambi’s conclusions?</vt:lpstr>
      <vt:lpstr>Independent work / 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ecosystems work as systems?  An example from Yellowstone National Park</dc:title>
  <dc:creator>d.whittall@trinityacademyhalifax.org</dc:creator>
  <cp:lastModifiedBy>Cyrus Nayeri</cp:lastModifiedBy>
  <cp:revision>27</cp:revision>
  <dcterms:created xsi:type="dcterms:W3CDTF">2020-10-21T09:58:20Z</dcterms:created>
  <dcterms:modified xsi:type="dcterms:W3CDTF">2020-10-24T20:36:06Z</dcterms:modified>
</cp:coreProperties>
</file>