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9" r:id="rId4"/>
    <p:sldId id="260" r:id="rId5"/>
    <p:sldId id="264" r:id="rId6"/>
    <p:sldId id="265" r:id="rId7"/>
    <p:sldId id="266"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24"/>
    <p:restoredTop sz="94590"/>
  </p:normalViewPr>
  <p:slideViewPr>
    <p:cSldViewPr snapToGrid="0" snapToObjects="1">
      <p:cViewPr varScale="1">
        <p:scale>
          <a:sx n="80" d="100"/>
          <a:sy n="80" d="100"/>
        </p:scale>
        <p:origin x="200" y="7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B4DD33-949A-DD4F-8BCF-973FE6CC05BD}" type="datetimeFigureOut">
              <a:rPr lang="en-US" smtClean="0"/>
              <a:t>10/24/20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8F4A0A-4B38-FF4D-AB99-E44698689000}" type="slidenum">
              <a:rPr lang="en-US" smtClean="0"/>
              <a:t>‹#›</a:t>
            </a:fld>
            <a:endParaRPr lang="en-US"/>
          </a:p>
        </p:txBody>
      </p:sp>
    </p:spTree>
    <p:extLst>
      <p:ext uri="{BB962C8B-B14F-4D97-AF65-F5344CB8AC3E}">
        <p14:creationId xmlns:p14="http://schemas.microsoft.com/office/powerpoint/2010/main" val="3775785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Teachers should print this slide off for students</a:t>
            </a:r>
          </a:p>
        </p:txBody>
      </p:sp>
      <p:sp>
        <p:nvSpPr>
          <p:cNvPr id="4" name="Slide Number Placeholder 3"/>
          <p:cNvSpPr>
            <a:spLocks noGrp="1"/>
          </p:cNvSpPr>
          <p:nvPr>
            <p:ph type="sldNum" sz="quarter" idx="5"/>
          </p:nvPr>
        </p:nvSpPr>
        <p:spPr/>
        <p:txBody>
          <a:bodyPr/>
          <a:lstStyle/>
          <a:p>
            <a:fld id="{CD8F4A0A-4B38-FF4D-AB99-E44698689000}" type="slidenum">
              <a:rPr lang="en-US" smtClean="0"/>
              <a:t>5</a:t>
            </a:fld>
            <a:endParaRPr lang="en-US"/>
          </a:p>
        </p:txBody>
      </p:sp>
    </p:spTree>
    <p:extLst>
      <p:ext uri="{BB962C8B-B14F-4D97-AF65-F5344CB8AC3E}">
        <p14:creationId xmlns:p14="http://schemas.microsoft.com/office/powerpoint/2010/main" val="2172028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C87E4-6B4D-5C47-A711-465DEBD89A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550431-B46D-8048-99C8-20FEBE7CC6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71BFF3-7FF2-584B-BD2F-698EF418C8A0}"/>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D6A88A52-6193-144E-B732-3899818F4F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BFAB1F-0637-BB4E-80E3-0874536F7E92}"/>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245848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D98A7-911A-2F46-BFB6-C54BDDE87A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A74288-C0DC-E044-8DAF-C1D5B9E3F9C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11D426-1E6A-2447-9EA6-3D195760E7D9}"/>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AA02F466-0BC5-9046-B77F-02E8815B1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B66A9F-2642-9648-9058-B76E9C369716}"/>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92724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DCC04-A798-B34B-8B97-960E5F2E1C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1895DD-8ADA-3246-8960-F46BD4D323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572D8C4-E658-0D41-898D-8E50F92CAE32}"/>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2910DB69-0D5B-844F-8A1A-9B23AD21E7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743A2A-A96F-2D4E-A994-6B11359DDC91}"/>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864608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097BC-185B-EA4D-B486-8B7D5F7B40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FEF7E-5AB2-0B44-8DF4-313320329FA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CC043E-EBC7-6A4F-BA54-BDDC5608AF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B7D4FB-7EDB-2C45-B361-122869F5ECC2}"/>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6" name="Footer Placeholder 5">
            <a:extLst>
              <a:ext uri="{FF2B5EF4-FFF2-40B4-BE49-F238E27FC236}">
                <a16:creationId xmlns:a16="http://schemas.microsoft.com/office/drawing/2014/main" id="{2EDBB0DA-0292-A44F-9411-3167BCC61D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C1F423-239F-1F4B-8819-0594263F489D}"/>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2608984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25A88-0D4C-5E40-B76C-11D59C4E22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A093C3-EA77-694A-9852-79D5647002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20E9189-67CE-474D-BD9B-186BB45D427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8EC65B-1469-0641-A013-08A4727D82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F8F7D02-4AA0-1C41-8FA9-91178153185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25CCB0-F228-0240-B627-94BD132536E4}"/>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8" name="Footer Placeholder 7">
            <a:extLst>
              <a:ext uri="{FF2B5EF4-FFF2-40B4-BE49-F238E27FC236}">
                <a16:creationId xmlns:a16="http://schemas.microsoft.com/office/drawing/2014/main" id="{A6B34959-BDA0-EB43-A6D0-97CE70C836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D2822B-341D-DA44-8EC5-7AB752941656}"/>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1645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1A89B-ACF0-9D43-82BD-7CE083C83D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5CAE7D-3D3E-E84B-B6CD-A8A8162E43A6}"/>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4" name="Footer Placeholder 3">
            <a:extLst>
              <a:ext uri="{FF2B5EF4-FFF2-40B4-BE49-F238E27FC236}">
                <a16:creationId xmlns:a16="http://schemas.microsoft.com/office/drawing/2014/main" id="{ED8BA40D-8903-C84A-A0D4-1B292E6FE2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22A0DA-AE50-B04D-8623-BD2CD2E57650}"/>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129743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9D6F3E-DDBE-A34B-879D-DBEEE98A5E7F}"/>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3" name="Footer Placeholder 2">
            <a:extLst>
              <a:ext uri="{FF2B5EF4-FFF2-40B4-BE49-F238E27FC236}">
                <a16:creationId xmlns:a16="http://schemas.microsoft.com/office/drawing/2014/main" id="{058F2501-3F94-3F4B-9E4C-FDBA0FEFCF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BADE65-0EA7-5245-B43D-3A2A6CF2F0CF}"/>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02477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5218-0826-4B48-9E56-F08668ECC8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275580-D4C7-904D-BF30-6096719092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DF1A82-31FE-4943-B93B-6561DD637B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8D00D8D-E188-BD4D-AAA9-538741927ECC}"/>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6" name="Footer Placeholder 5">
            <a:extLst>
              <a:ext uri="{FF2B5EF4-FFF2-40B4-BE49-F238E27FC236}">
                <a16:creationId xmlns:a16="http://schemas.microsoft.com/office/drawing/2014/main" id="{05547B65-918C-6343-9CB0-1A749324DF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141DD8-B7C5-1647-9FE1-6F1C9FEB8EF8}"/>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375337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4BF5-42E0-0A49-A4C9-E5C0EA519D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71F6CD-14AE-A84D-8DC4-D2F826C2C8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C06CBF-91B5-6440-9D7F-C79C5DF119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B144EC-C04A-8340-8D6E-8018CBD60C6C}"/>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6" name="Footer Placeholder 5">
            <a:extLst>
              <a:ext uri="{FF2B5EF4-FFF2-40B4-BE49-F238E27FC236}">
                <a16:creationId xmlns:a16="http://schemas.microsoft.com/office/drawing/2014/main" id="{4671E0D2-1E33-5E40-9604-947EBE6A6D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3A4ACF-FC01-5D4D-8E9F-79C41659B515}"/>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4004882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58FA9-B9F2-224A-A924-2EC457EA0D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84ADB2-C07D-A546-BB8A-E640CDAA9B6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57872D-F029-8A4F-84E8-4F474A2BA4A1}"/>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FA711EB0-ABD0-8C4A-BEAD-7389BCAAF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E6E0F5-0F5C-3D45-9D1E-C2871BB36DB0}"/>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496937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B9D7C4-EF49-8746-B1DE-185B787F74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AC5C65-C636-004B-968E-08BA863A4FD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B45A2-9EE5-814B-9759-FB45B090DF13}"/>
              </a:ext>
            </a:extLst>
          </p:cNvPr>
          <p:cNvSpPr>
            <a:spLocks noGrp="1"/>
          </p:cNvSpPr>
          <p:nvPr>
            <p:ph type="dt" sz="half" idx="10"/>
          </p:nvPr>
        </p:nvSpPr>
        <p:spPr/>
        <p:txBody>
          <a:body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6865144B-05FE-CC4D-8854-BA140060AE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044D0B-8955-7145-B2A7-0B076B118855}"/>
              </a:ext>
            </a:extLst>
          </p:cNvPr>
          <p:cNvSpPr>
            <a:spLocks noGrp="1"/>
          </p:cNvSpPr>
          <p:nvPr>
            <p:ph type="sldNum" sz="quarter" idx="12"/>
          </p:nvPr>
        </p:nvSpPr>
        <p:spPr/>
        <p:txBody>
          <a:bodyPr/>
          <a:lstStyle/>
          <a:p>
            <a:fld id="{FC207B88-9787-E641-966E-9C807C5AC7C6}" type="slidenum">
              <a:rPr lang="en-US" smtClean="0"/>
              <a:t>‹#›</a:t>
            </a:fld>
            <a:endParaRPr lang="en-US"/>
          </a:p>
        </p:txBody>
      </p:sp>
    </p:spTree>
    <p:extLst>
      <p:ext uri="{BB962C8B-B14F-4D97-AF65-F5344CB8AC3E}">
        <p14:creationId xmlns:p14="http://schemas.microsoft.com/office/powerpoint/2010/main" val="9582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E67CB1-A9D1-CF40-B958-B849F28C23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D76E73-1550-AD4F-A827-04F29AA709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F27710-C93E-6749-94CC-A8DC657766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3B5FD2-382E-4342-8AA5-DF493A04F51D}" type="datetimeFigureOut">
              <a:rPr lang="en-US" smtClean="0"/>
              <a:t>10/24/20</a:t>
            </a:fld>
            <a:endParaRPr lang="en-US"/>
          </a:p>
        </p:txBody>
      </p:sp>
      <p:sp>
        <p:nvSpPr>
          <p:cNvPr id="5" name="Footer Placeholder 4">
            <a:extLst>
              <a:ext uri="{FF2B5EF4-FFF2-40B4-BE49-F238E27FC236}">
                <a16:creationId xmlns:a16="http://schemas.microsoft.com/office/drawing/2014/main" id="{22FBEE7D-A599-5A4C-A738-AFA3E27A18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2E8BBD-DFF0-2249-BE8F-BDDB6385D4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207B88-9787-E641-966E-9C807C5AC7C6}" type="slidenum">
              <a:rPr lang="en-US" smtClean="0"/>
              <a:t>‹#›</a:t>
            </a:fld>
            <a:endParaRPr lang="en-US"/>
          </a:p>
        </p:txBody>
      </p:sp>
    </p:spTree>
    <p:extLst>
      <p:ext uri="{BB962C8B-B14F-4D97-AF65-F5344CB8AC3E}">
        <p14:creationId xmlns:p14="http://schemas.microsoft.com/office/powerpoint/2010/main" val="3579674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tiff"/><Relationship Id="rId3" Type="http://schemas.openxmlformats.org/officeDocument/2006/relationships/image" Target="../media/image5.tiff"/><Relationship Id="rId7" Type="http://schemas.openxmlformats.org/officeDocument/2006/relationships/image" Target="../media/image9.tif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7.tiff"/><Relationship Id="rId4" Type="http://schemas.openxmlformats.org/officeDocument/2006/relationships/image" Target="../media/image6.tiff"/></Relationships>
</file>

<file path=ppt/slides/_rels/slide6.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who.int/news-room/commentaries/detail/transmission-of-sars-cov-2-implications-for-infection-prevention-precautions#:~:text=To%20the%20best%20of%20our,of%20COVID%2D19"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blog.geographydirections.com/2020/06/12/covid-19-and-our-changing-sense-of-place/" TargetMode="External"/><Relationship Id="rId2" Type="http://schemas.openxmlformats.org/officeDocument/2006/relationships/hyperlink" Target="https://routesjournal.org/2020/08/16/r2026/" TargetMode="External"/><Relationship Id="rId1" Type="http://schemas.openxmlformats.org/officeDocument/2006/relationships/slideLayout" Target="../slideLayouts/slideLayout2.xml"/><Relationship Id="rId4" Type="http://schemas.openxmlformats.org/officeDocument/2006/relationships/image" Target="../media/image10.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05321-9912-6A45-B8F5-3310312D7A82}"/>
              </a:ext>
            </a:extLst>
          </p:cNvPr>
          <p:cNvSpPr>
            <a:spLocks noGrp="1"/>
          </p:cNvSpPr>
          <p:nvPr>
            <p:ph type="ctrTitle"/>
          </p:nvPr>
        </p:nvSpPr>
        <p:spPr>
          <a:xfrm>
            <a:off x="1524000" y="4112335"/>
            <a:ext cx="9144000" cy="1867143"/>
          </a:xfrm>
        </p:spPr>
        <p:txBody>
          <a:bodyPr>
            <a:normAutofit fontScale="90000"/>
          </a:bodyPr>
          <a:lstStyle/>
          <a:p>
            <a:r>
              <a:rPr lang="en-US" b="1" dirty="0"/>
              <a:t>How exogenous forces shape places?</a:t>
            </a:r>
            <a:br>
              <a:rPr lang="en-US" dirty="0"/>
            </a:br>
            <a:br>
              <a:rPr lang="en-US" dirty="0"/>
            </a:br>
            <a:r>
              <a:rPr lang="en-US" sz="2200" b="1" dirty="0"/>
              <a:t>An example from </a:t>
            </a:r>
            <a:r>
              <a:rPr lang="en-US" sz="2200" b="1" dirty="0" err="1"/>
              <a:t>Didsbury</a:t>
            </a:r>
            <a:r>
              <a:rPr lang="en-US" sz="2200" b="1" dirty="0"/>
              <a:t>, Manchester</a:t>
            </a:r>
          </a:p>
        </p:txBody>
      </p:sp>
      <p:sp>
        <p:nvSpPr>
          <p:cNvPr id="3" name="Subtitle 2">
            <a:extLst>
              <a:ext uri="{FF2B5EF4-FFF2-40B4-BE49-F238E27FC236}">
                <a16:creationId xmlns:a16="http://schemas.microsoft.com/office/drawing/2014/main" id="{18581D4A-0910-1E49-824C-3070B3D95A09}"/>
              </a:ext>
            </a:extLst>
          </p:cNvPr>
          <p:cNvSpPr>
            <a:spLocks noGrp="1"/>
          </p:cNvSpPr>
          <p:nvPr>
            <p:ph type="subTitle" idx="1"/>
          </p:nvPr>
        </p:nvSpPr>
        <p:spPr>
          <a:xfrm>
            <a:off x="292608" y="5979478"/>
            <a:ext cx="9144000" cy="433514"/>
          </a:xfrm>
        </p:spPr>
        <p:txBody>
          <a:bodyPr>
            <a:normAutofit/>
          </a:bodyPr>
          <a:lstStyle/>
          <a:p>
            <a:pPr algn="l"/>
            <a:r>
              <a:rPr lang="en-US" sz="1200" dirty="0"/>
              <a:t>Slides by Dr Dan </a:t>
            </a:r>
            <a:r>
              <a:rPr lang="en-US" sz="1200" dirty="0" err="1"/>
              <a:t>Whittall</a:t>
            </a:r>
            <a:endParaRPr lang="en-US" sz="1200" dirty="0"/>
          </a:p>
        </p:txBody>
      </p:sp>
      <p:pic>
        <p:nvPicPr>
          <p:cNvPr id="4" name="Picture 3">
            <a:extLst>
              <a:ext uri="{FF2B5EF4-FFF2-40B4-BE49-F238E27FC236}">
                <a16:creationId xmlns:a16="http://schemas.microsoft.com/office/drawing/2014/main" id="{6403856D-092C-424F-866A-68F46221C064}"/>
              </a:ext>
            </a:extLst>
          </p:cNvPr>
          <p:cNvPicPr>
            <a:picLocks noChangeAspect="1"/>
          </p:cNvPicPr>
          <p:nvPr/>
        </p:nvPicPr>
        <p:blipFill>
          <a:blip r:embed="rId2"/>
          <a:stretch>
            <a:fillRect/>
          </a:stretch>
        </p:blipFill>
        <p:spPr>
          <a:xfrm>
            <a:off x="0" y="5399"/>
            <a:ext cx="12192000" cy="3438470"/>
          </a:xfrm>
          <a:prstGeom prst="rect">
            <a:avLst/>
          </a:prstGeom>
        </p:spPr>
      </p:pic>
    </p:spTree>
    <p:extLst>
      <p:ext uri="{BB962C8B-B14F-4D97-AF65-F5344CB8AC3E}">
        <p14:creationId xmlns:p14="http://schemas.microsoft.com/office/powerpoint/2010/main" val="160332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DAAF-8FF7-4D45-B539-31B7A006E6AC}"/>
              </a:ext>
            </a:extLst>
          </p:cNvPr>
          <p:cNvSpPr>
            <a:spLocks noGrp="1"/>
          </p:cNvSpPr>
          <p:nvPr>
            <p:ph type="title"/>
          </p:nvPr>
        </p:nvSpPr>
        <p:spPr>
          <a:xfrm>
            <a:off x="838200" y="212725"/>
            <a:ext cx="10515600" cy="346075"/>
          </a:xfrm>
        </p:spPr>
        <p:txBody>
          <a:bodyPr>
            <a:normAutofit fontScale="90000"/>
          </a:bodyPr>
          <a:lstStyle/>
          <a:p>
            <a:pPr algn="ctr"/>
            <a:r>
              <a:rPr lang="en-US" b="1" dirty="0"/>
              <a:t>Recap: What is an exogenous force?</a:t>
            </a:r>
          </a:p>
        </p:txBody>
      </p:sp>
      <p:sp>
        <p:nvSpPr>
          <p:cNvPr id="3" name="Content Placeholder 2">
            <a:extLst>
              <a:ext uri="{FF2B5EF4-FFF2-40B4-BE49-F238E27FC236}">
                <a16:creationId xmlns:a16="http://schemas.microsoft.com/office/drawing/2014/main" id="{6E6D3FD5-075E-A744-A932-1196E7685CF1}"/>
              </a:ext>
            </a:extLst>
          </p:cNvPr>
          <p:cNvSpPr>
            <a:spLocks noGrp="1"/>
          </p:cNvSpPr>
          <p:nvPr>
            <p:ph idx="1"/>
          </p:nvPr>
        </p:nvSpPr>
        <p:spPr>
          <a:xfrm>
            <a:off x="285750" y="889000"/>
            <a:ext cx="6546850" cy="5618163"/>
          </a:xfrm>
        </p:spPr>
        <p:txBody>
          <a:bodyPr>
            <a:normAutofit fontScale="92500" lnSpcReduction="20000"/>
          </a:bodyPr>
          <a:lstStyle/>
          <a:p>
            <a:pPr marL="0" indent="0">
              <a:buNone/>
            </a:pPr>
            <a:r>
              <a:rPr lang="en-US" dirty="0"/>
              <a:t>A place is generally defined as a location to which people have assigned a meaning, or multiple meanings.</a:t>
            </a:r>
          </a:p>
          <a:p>
            <a:pPr marL="0" indent="0">
              <a:buNone/>
            </a:pPr>
            <a:endParaRPr lang="en-US" dirty="0"/>
          </a:p>
          <a:p>
            <a:pPr marL="0" indent="0">
              <a:buNone/>
            </a:pPr>
            <a:r>
              <a:rPr lang="en-US" dirty="0"/>
              <a:t>The meanings assigned to places are not fixed – they can change over time.</a:t>
            </a:r>
          </a:p>
          <a:p>
            <a:pPr marL="0" indent="0">
              <a:buNone/>
            </a:pPr>
            <a:endParaRPr lang="en-US" dirty="0"/>
          </a:p>
          <a:p>
            <a:pPr marL="0" indent="0">
              <a:buNone/>
            </a:pPr>
            <a:r>
              <a:rPr lang="en-US" dirty="0"/>
              <a:t>The meanings attached to places can be shaped by factors that originate internally to that place – these can be referred to as </a:t>
            </a:r>
            <a:r>
              <a:rPr lang="en-US" b="1" dirty="0"/>
              <a:t>endogenous forces</a:t>
            </a:r>
            <a:r>
              <a:rPr lang="en-US" dirty="0"/>
              <a:t>.</a:t>
            </a:r>
          </a:p>
          <a:p>
            <a:pPr marL="0" indent="0">
              <a:buNone/>
            </a:pPr>
            <a:endParaRPr lang="en-US" dirty="0"/>
          </a:p>
          <a:p>
            <a:pPr marL="0" indent="0">
              <a:buNone/>
            </a:pPr>
            <a:r>
              <a:rPr lang="en-US" dirty="0"/>
              <a:t>The meanings attached to places can also be shaped by factors that originate externally to that place – these can be referred to as </a:t>
            </a:r>
            <a:r>
              <a:rPr lang="en-US" b="1" dirty="0"/>
              <a:t>exogenous forces</a:t>
            </a:r>
            <a:r>
              <a:rPr lang="en-US" dirty="0"/>
              <a:t>.</a:t>
            </a:r>
          </a:p>
        </p:txBody>
      </p:sp>
      <p:sp>
        <p:nvSpPr>
          <p:cNvPr id="5" name="TextBox 4">
            <a:extLst>
              <a:ext uri="{FF2B5EF4-FFF2-40B4-BE49-F238E27FC236}">
                <a16:creationId xmlns:a16="http://schemas.microsoft.com/office/drawing/2014/main" id="{3C99149C-29F3-2646-AF21-951DD9866911}"/>
              </a:ext>
            </a:extLst>
          </p:cNvPr>
          <p:cNvSpPr txBox="1"/>
          <p:nvPr/>
        </p:nvSpPr>
        <p:spPr>
          <a:xfrm>
            <a:off x="7442200" y="1193800"/>
            <a:ext cx="4292600" cy="923330"/>
          </a:xfrm>
          <a:prstGeom prst="rect">
            <a:avLst/>
          </a:prstGeom>
          <a:noFill/>
        </p:spPr>
        <p:txBody>
          <a:bodyPr wrap="square" rtlCol="0">
            <a:spAutoFit/>
          </a:bodyPr>
          <a:lstStyle/>
          <a:p>
            <a:pPr algn="ctr"/>
            <a:r>
              <a:rPr lang="en-US" b="1" dirty="0"/>
              <a:t>Consider your school classroom – what endogenous forces are shaping it right now?</a:t>
            </a:r>
          </a:p>
        </p:txBody>
      </p:sp>
      <p:sp>
        <p:nvSpPr>
          <p:cNvPr id="6" name="TextBox 5">
            <a:extLst>
              <a:ext uri="{FF2B5EF4-FFF2-40B4-BE49-F238E27FC236}">
                <a16:creationId xmlns:a16="http://schemas.microsoft.com/office/drawing/2014/main" id="{C28A22DA-F17D-E347-9D14-48069470550C}"/>
              </a:ext>
            </a:extLst>
          </p:cNvPr>
          <p:cNvSpPr txBox="1"/>
          <p:nvPr/>
        </p:nvSpPr>
        <p:spPr>
          <a:xfrm>
            <a:off x="7442200" y="5034797"/>
            <a:ext cx="4292600" cy="646331"/>
          </a:xfrm>
          <a:prstGeom prst="rect">
            <a:avLst/>
          </a:prstGeom>
          <a:noFill/>
        </p:spPr>
        <p:txBody>
          <a:bodyPr wrap="square" rtlCol="0">
            <a:spAutoFit/>
          </a:bodyPr>
          <a:lstStyle/>
          <a:p>
            <a:pPr algn="ctr"/>
            <a:r>
              <a:rPr lang="en-US" b="1" dirty="0"/>
              <a:t>Consider your school classroom – and what exogenous forces might be shaping it?</a:t>
            </a:r>
          </a:p>
        </p:txBody>
      </p:sp>
      <p:pic>
        <p:nvPicPr>
          <p:cNvPr id="7" name="Picture 6">
            <a:extLst>
              <a:ext uri="{FF2B5EF4-FFF2-40B4-BE49-F238E27FC236}">
                <a16:creationId xmlns:a16="http://schemas.microsoft.com/office/drawing/2014/main" id="{D40BD49C-8810-354D-855C-0B5E85B56064}"/>
              </a:ext>
            </a:extLst>
          </p:cNvPr>
          <p:cNvPicPr>
            <a:picLocks noChangeAspect="1"/>
          </p:cNvPicPr>
          <p:nvPr/>
        </p:nvPicPr>
        <p:blipFill>
          <a:blip r:embed="rId2"/>
          <a:stretch>
            <a:fillRect/>
          </a:stretch>
        </p:blipFill>
        <p:spPr>
          <a:xfrm>
            <a:off x="7899400" y="2269967"/>
            <a:ext cx="3378200" cy="2413000"/>
          </a:xfrm>
          <a:prstGeom prst="rect">
            <a:avLst/>
          </a:prstGeom>
        </p:spPr>
      </p:pic>
    </p:spTree>
    <p:extLst>
      <p:ext uri="{BB962C8B-B14F-4D97-AF65-F5344CB8AC3E}">
        <p14:creationId xmlns:p14="http://schemas.microsoft.com/office/powerpoint/2010/main" val="402887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D2348-F41E-4841-A808-0DA57E14482B}"/>
              </a:ext>
            </a:extLst>
          </p:cNvPr>
          <p:cNvSpPr>
            <a:spLocks noGrp="1"/>
          </p:cNvSpPr>
          <p:nvPr>
            <p:ph type="title"/>
          </p:nvPr>
        </p:nvSpPr>
        <p:spPr>
          <a:xfrm>
            <a:off x="838200" y="0"/>
            <a:ext cx="10515600" cy="662781"/>
          </a:xfrm>
        </p:spPr>
        <p:txBody>
          <a:bodyPr>
            <a:normAutofit/>
          </a:bodyPr>
          <a:lstStyle/>
          <a:p>
            <a:r>
              <a:rPr lang="en-US" sz="3600" b="1" dirty="0"/>
              <a:t>Locate our example: </a:t>
            </a:r>
            <a:r>
              <a:rPr lang="en-US" sz="3600" b="1" dirty="0" err="1"/>
              <a:t>Didsbury</a:t>
            </a:r>
            <a:endParaRPr lang="en-US" sz="3600" b="1" dirty="0"/>
          </a:p>
        </p:txBody>
      </p:sp>
      <p:sp>
        <p:nvSpPr>
          <p:cNvPr id="3" name="Content Placeholder 2">
            <a:extLst>
              <a:ext uri="{FF2B5EF4-FFF2-40B4-BE49-F238E27FC236}">
                <a16:creationId xmlns:a16="http://schemas.microsoft.com/office/drawing/2014/main" id="{D4E24BE2-EE61-B540-8FD1-653AAEDAC789}"/>
              </a:ext>
            </a:extLst>
          </p:cNvPr>
          <p:cNvSpPr>
            <a:spLocks noGrp="1"/>
          </p:cNvSpPr>
          <p:nvPr>
            <p:ph idx="1"/>
          </p:nvPr>
        </p:nvSpPr>
        <p:spPr>
          <a:xfrm>
            <a:off x="5943600" y="869787"/>
            <a:ext cx="6096000" cy="4870613"/>
          </a:xfrm>
        </p:spPr>
        <p:txBody>
          <a:bodyPr>
            <a:normAutofit fontScale="85000" lnSpcReduction="20000"/>
          </a:bodyPr>
          <a:lstStyle/>
          <a:p>
            <a:r>
              <a:rPr lang="en-US" dirty="0"/>
              <a:t>The top map shows </a:t>
            </a:r>
            <a:r>
              <a:rPr lang="en-US" dirty="0" err="1"/>
              <a:t>Didsbury</a:t>
            </a:r>
            <a:r>
              <a:rPr lang="en-US" dirty="0"/>
              <a:t> at a national scale.</a:t>
            </a:r>
          </a:p>
          <a:p>
            <a:endParaRPr lang="en-US" dirty="0"/>
          </a:p>
          <a:p>
            <a:r>
              <a:rPr lang="en-US" dirty="0"/>
              <a:t>The bottom map shows </a:t>
            </a:r>
            <a:r>
              <a:rPr lang="en-US" dirty="0" err="1"/>
              <a:t>Didsbury</a:t>
            </a:r>
            <a:r>
              <a:rPr lang="en-US" dirty="0"/>
              <a:t> at a more local scale.</a:t>
            </a:r>
          </a:p>
          <a:p>
            <a:endParaRPr lang="en-US" dirty="0"/>
          </a:p>
          <a:p>
            <a:r>
              <a:rPr lang="en-US" dirty="0"/>
              <a:t>Write a paragraph describing the location of </a:t>
            </a:r>
            <a:r>
              <a:rPr lang="en-US" dirty="0" err="1"/>
              <a:t>Didsbury</a:t>
            </a:r>
            <a:endParaRPr lang="en-US" dirty="0"/>
          </a:p>
          <a:p>
            <a:endParaRPr lang="en-US" dirty="0"/>
          </a:p>
          <a:p>
            <a:r>
              <a:rPr lang="en-US" dirty="0"/>
              <a:t>Consider using the following:</a:t>
            </a:r>
          </a:p>
          <a:p>
            <a:r>
              <a:rPr lang="en-US" b="1" dirty="0"/>
              <a:t>Country</a:t>
            </a:r>
          </a:p>
          <a:p>
            <a:r>
              <a:rPr lang="en-US" b="1" dirty="0"/>
              <a:t>Compass directions</a:t>
            </a:r>
          </a:p>
          <a:p>
            <a:r>
              <a:rPr lang="en-US" b="1" dirty="0"/>
              <a:t>Nearby cities</a:t>
            </a:r>
          </a:p>
        </p:txBody>
      </p:sp>
      <p:pic>
        <p:nvPicPr>
          <p:cNvPr id="7" name="Picture 6">
            <a:extLst>
              <a:ext uri="{FF2B5EF4-FFF2-40B4-BE49-F238E27FC236}">
                <a16:creationId xmlns:a16="http://schemas.microsoft.com/office/drawing/2014/main" id="{1350F025-304A-AF4F-B55A-9CDCFE38469C}"/>
              </a:ext>
            </a:extLst>
          </p:cNvPr>
          <p:cNvPicPr>
            <a:picLocks noChangeAspect="1"/>
          </p:cNvPicPr>
          <p:nvPr/>
        </p:nvPicPr>
        <p:blipFill>
          <a:blip r:embed="rId2"/>
          <a:stretch>
            <a:fillRect/>
          </a:stretch>
        </p:blipFill>
        <p:spPr>
          <a:xfrm>
            <a:off x="0" y="662781"/>
            <a:ext cx="5570965" cy="3251124"/>
          </a:xfrm>
          <a:prstGeom prst="rect">
            <a:avLst/>
          </a:prstGeom>
        </p:spPr>
      </p:pic>
      <p:pic>
        <p:nvPicPr>
          <p:cNvPr id="8" name="Picture 7">
            <a:extLst>
              <a:ext uri="{FF2B5EF4-FFF2-40B4-BE49-F238E27FC236}">
                <a16:creationId xmlns:a16="http://schemas.microsoft.com/office/drawing/2014/main" id="{92C81E25-8603-A049-8707-F87E53D45D01}"/>
              </a:ext>
            </a:extLst>
          </p:cNvPr>
          <p:cNvPicPr>
            <a:picLocks noChangeAspect="1"/>
          </p:cNvPicPr>
          <p:nvPr/>
        </p:nvPicPr>
        <p:blipFill>
          <a:blip r:embed="rId3"/>
          <a:stretch>
            <a:fillRect/>
          </a:stretch>
        </p:blipFill>
        <p:spPr>
          <a:xfrm>
            <a:off x="0" y="3913905"/>
            <a:ext cx="4967545" cy="2944095"/>
          </a:xfrm>
          <a:prstGeom prst="rect">
            <a:avLst/>
          </a:prstGeom>
        </p:spPr>
      </p:pic>
    </p:spTree>
    <p:extLst>
      <p:ext uri="{BB962C8B-B14F-4D97-AF65-F5344CB8AC3E}">
        <p14:creationId xmlns:p14="http://schemas.microsoft.com/office/powerpoint/2010/main" val="1504153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0A12C-692C-F043-8AC5-6C662D030F14}"/>
              </a:ext>
            </a:extLst>
          </p:cNvPr>
          <p:cNvSpPr>
            <a:spLocks noGrp="1"/>
          </p:cNvSpPr>
          <p:nvPr>
            <p:ph type="title"/>
          </p:nvPr>
        </p:nvSpPr>
        <p:spPr/>
        <p:txBody>
          <a:bodyPr/>
          <a:lstStyle/>
          <a:p>
            <a:r>
              <a:rPr lang="en-US" b="1" dirty="0"/>
              <a:t>Understanding covid-19 as an exogenous force shaping </a:t>
            </a:r>
            <a:r>
              <a:rPr lang="en-US" b="1" dirty="0" err="1"/>
              <a:t>Didsbury</a:t>
            </a:r>
            <a:endParaRPr lang="en-US" b="1" dirty="0"/>
          </a:p>
        </p:txBody>
      </p:sp>
      <p:sp>
        <p:nvSpPr>
          <p:cNvPr id="3" name="Content Placeholder 2">
            <a:extLst>
              <a:ext uri="{FF2B5EF4-FFF2-40B4-BE49-F238E27FC236}">
                <a16:creationId xmlns:a16="http://schemas.microsoft.com/office/drawing/2014/main" id="{8951BFAF-73CB-0A4A-9D69-1E6041C143B4}"/>
              </a:ext>
            </a:extLst>
          </p:cNvPr>
          <p:cNvSpPr>
            <a:spLocks noGrp="1"/>
          </p:cNvSpPr>
          <p:nvPr>
            <p:ph idx="1"/>
          </p:nvPr>
        </p:nvSpPr>
        <p:spPr>
          <a:xfrm>
            <a:off x="838200" y="2666999"/>
            <a:ext cx="10515600" cy="2362201"/>
          </a:xfrm>
        </p:spPr>
        <p:txBody>
          <a:bodyPr>
            <a:normAutofit fontScale="77500" lnSpcReduction="20000"/>
          </a:bodyPr>
          <a:lstStyle/>
          <a:p>
            <a:pPr marL="514350" indent="-514350">
              <a:buAutoNum type="arabicPeriod"/>
            </a:pPr>
            <a:r>
              <a:rPr lang="en-US" dirty="0"/>
              <a:t>Read the extract from the article in </a:t>
            </a:r>
            <a:r>
              <a:rPr lang="en-US" i="1" dirty="0"/>
              <a:t>Routes</a:t>
            </a:r>
            <a:r>
              <a:rPr lang="en-US" dirty="0"/>
              <a:t>. As you read, use active reading strategies to help you remember the key points.</a:t>
            </a:r>
          </a:p>
          <a:p>
            <a:pPr marL="514350" indent="-514350">
              <a:buAutoNum type="arabicPeriod"/>
            </a:pPr>
            <a:endParaRPr lang="en-US" dirty="0"/>
          </a:p>
          <a:p>
            <a:pPr marL="514350" indent="-514350">
              <a:buAutoNum type="arabicPeriod"/>
            </a:pPr>
            <a:r>
              <a:rPr lang="en-US" dirty="0"/>
              <a:t>Respond to the questions at the end of the article.</a:t>
            </a:r>
          </a:p>
          <a:p>
            <a:pPr marL="514350" indent="-514350">
              <a:buAutoNum type="arabicPeriod"/>
            </a:pPr>
            <a:endParaRPr lang="en-US" dirty="0"/>
          </a:p>
          <a:p>
            <a:pPr marL="514350" indent="-514350">
              <a:buAutoNum type="arabicPeriod"/>
            </a:pPr>
            <a:r>
              <a:rPr lang="en-US" dirty="0"/>
              <a:t>To what extent do you think the arguments from this article apply to the place where you live? Write a summary of arguments for and against.</a:t>
            </a:r>
          </a:p>
        </p:txBody>
      </p:sp>
    </p:spTree>
    <p:extLst>
      <p:ext uri="{BB962C8B-B14F-4D97-AF65-F5344CB8AC3E}">
        <p14:creationId xmlns:p14="http://schemas.microsoft.com/office/powerpoint/2010/main" val="1492636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67B94-9236-F945-9C38-3FF8FB8D799D}"/>
              </a:ext>
            </a:extLst>
          </p:cNvPr>
          <p:cNvSpPr>
            <a:spLocks noGrp="1"/>
          </p:cNvSpPr>
          <p:nvPr>
            <p:ph type="title"/>
          </p:nvPr>
        </p:nvSpPr>
        <p:spPr>
          <a:xfrm>
            <a:off x="838200" y="85725"/>
            <a:ext cx="10515600" cy="803275"/>
          </a:xfrm>
        </p:spPr>
        <p:txBody>
          <a:bodyPr/>
          <a:lstStyle/>
          <a:p>
            <a:r>
              <a:rPr lang="en-US" b="1" dirty="0" err="1"/>
              <a:t>Didsbury</a:t>
            </a:r>
            <a:r>
              <a:rPr lang="en-US" b="1" dirty="0"/>
              <a:t> and covid-19: a </a:t>
            </a:r>
            <a:r>
              <a:rPr lang="en-US" b="1" dirty="0" err="1"/>
              <a:t>photoboard</a:t>
            </a:r>
            <a:endParaRPr lang="en-US" b="1" dirty="0"/>
          </a:p>
        </p:txBody>
      </p:sp>
      <p:sp>
        <p:nvSpPr>
          <p:cNvPr id="3" name="Content Placeholder 2">
            <a:extLst>
              <a:ext uri="{FF2B5EF4-FFF2-40B4-BE49-F238E27FC236}">
                <a16:creationId xmlns:a16="http://schemas.microsoft.com/office/drawing/2014/main" id="{12177C02-588F-F24D-BA53-0CB15CA32175}"/>
              </a:ext>
            </a:extLst>
          </p:cNvPr>
          <p:cNvSpPr>
            <a:spLocks noGrp="1"/>
          </p:cNvSpPr>
          <p:nvPr>
            <p:ph idx="1"/>
          </p:nvPr>
        </p:nvSpPr>
        <p:spPr>
          <a:xfrm>
            <a:off x="381000" y="838200"/>
            <a:ext cx="10515600" cy="1117600"/>
          </a:xfrm>
        </p:spPr>
        <p:txBody>
          <a:bodyPr>
            <a:normAutofit fontScale="77500" lnSpcReduction="20000"/>
          </a:bodyPr>
          <a:lstStyle/>
          <a:p>
            <a:r>
              <a:rPr lang="en-US" dirty="0"/>
              <a:t>Below are a series of photos from Rebecca Dunn’s Routes article. Annotate the images to explain what they tell us about the impact of exogenous forces on </a:t>
            </a:r>
            <a:r>
              <a:rPr lang="en-US" dirty="0" err="1"/>
              <a:t>Didsbury</a:t>
            </a:r>
            <a:r>
              <a:rPr lang="en-US" dirty="0"/>
              <a:t>. You may wish to use the key word box to help develop your annotations.</a:t>
            </a:r>
          </a:p>
        </p:txBody>
      </p:sp>
      <p:pic>
        <p:nvPicPr>
          <p:cNvPr id="4" name="Picture 3">
            <a:extLst>
              <a:ext uri="{FF2B5EF4-FFF2-40B4-BE49-F238E27FC236}">
                <a16:creationId xmlns:a16="http://schemas.microsoft.com/office/drawing/2014/main" id="{C5E1FCCC-C8BB-2E42-B635-ADE1E85DA220}"/>
              </a:ext>
            </a:extLst>
          </p:cNvPr>
          <p:cNvPicPr>
            <a:picLocks noChangeAspect="1"/>
          </p:cNvPicPr>
          <p:nvPr/>
        </p:nvPicPr>
        <p:blipFill>
          <a:blip r:embed="rId3"/>
          <a:stretch>
            <a:fillRect/>
          </a:stretch>
        </p:blipFill>
        <p:spPr>
          <a:xfrm>
            <a:off x="1075336" y="1941512"/>
            <a:ext cx="2519517" cy="1889125"/>
          </a:xfrm>
          <a:prstGeom prst="rect">
            <a:avLst/>
          </a:prstGeom>
        </p:spPr>
      </p:pic>
      <p:pic>
        <p:nvPicPr>
          <p:cNvPr id="5" name="Picture 4">
            <a:extLst>
              <a:ext uri="{FF2B5EF4-FFF2-40B4-BE49-F238E27FC236}">
                <a16:creationId xmlns:a16="http://schemas.microsoft.com/office/drawing/2014/main" id="{21DAA04D-72E8-1441-914F-7DB0295BA529}"/>
              </a:ext>
            </a:extLst>
          </p:cNvPr>
          <p:cNvPicPr>
            <a:picLocks noChangeAspect="1"/>
          </p:cNvPicPr>
          <p:nvPr/>
        </p:nvPicPr>
        <p:blipFill>
          <a:blip r:embed="rId4"/>
          <a:stretch>
            <a:fillRect/>
          </a:stretch>
        </p:blipFill>
        <p:spPr>
          <a:xfrm>
            <a:off x="5652341" y="1844675"/>
            <a:ext cx="1584171" cy="2167501"/>
          </a:xfrm>
          <a:prstGeom prst="rect">
            <a:avLst/>
          </a:prstGeom>
        </p:spPr>
      </p:pic>
      <p:pic>
        <p:nvPicPr>
          <p:cNvPr id="6" name="Picture 5">
            <a:extLst>
              <a:ext uri="{FF2B5EF4-FFF2-40B4-BE49-F238E27FC236}">
                <a16:creationId xmlns:a16="http://schemas.microsoft.com/office/drawing/2014/main" id="{034D504C-DDF4-C144-A4EF-D3556984ECAE}"/>
              </a:ext>
            </a:extLst>
          </p:cNvPr>
          <p:cNvPicPr>
            <a:picLocks noChangeAspect="1"/>
          </p:cNvPicPr>
          <p:nvPr/>
        </p:nvPicPr>
        <p:blipFill>
          <a:blip r:embed="rId5"/>
          <a:stretch>
            <a:fillRect/>
          </a:stretch>
        </p:blipFill>
        <p:spPr>
          <a:xfrm>
            <a:off x="9597669" y="1844675"/>
            <a:ext cx="2086331" cy="3387755"/>
          </a:xfrm>
          <a:prstGeom prst="rect">
            <a:avLst/>
          </a:prstGeom>
        </p:spPr>
      </p:pic>
      <p:pic>
        <p:nvPicPr>
          <p:cNvPr id="7" name="Picture 6">
            <a:extLst>
              <a:ext uri="{FF2B5EF4-FFF2-40B4-BE49-F238E27FC236}">
                <a16:creationId xmlns:a16="http://schemas.microsoft.com/office/drawing/2014/main" id="{7F905273-7C99-EE40-B665-14BA89CF8FD1}"/>
              </a:ext>
            </a:extLst>
          </p:cNvPr>
          <p:cNvPicPr>
            <a:picLocks noChangeAspect="1"/>
          </p:cNvPicPr>
          <p:nvPr/>
        </p:nvPicPr>
        <p:blipFill>
          <a:blip r:embed="rId6"/>
          <a:stretch>
            <a:fillRect/>
          </a:stretch>
        </p:blipFill>
        <p:spPr>
          <a:xfrm>
            <a:off x="648088" y="4258470"/>
            <a:ext cx="1388672" cy="2336800"/>
          </a:xfrm>
          <a:prstGeom prst="rect">
            <a:avLst/>
          </a:prstGeom>
        </p:spPr>
      </p:pic>
      <p:pic>
        <p:nvPicPr>
          <p:cNvPr id="8" name="Picture 7">
            <a:extLst>
              <a:ext uri="{FF2B5EF4-FFF2-40B4-BE49-F238E27FC236}">
                <a16:creationId xmlns:a16="http://schemas.microsoft.com/office/drawing/2014/main" id="{3AC5D3B5-7B94-BD43-84B5-C975976829DA}"/>
              </a:ext>
            </a:extLst>
          </p:cNvPr>
          <p:cNvPicPr>
            <a:picLocks noChangeAspect="1"/>
          </p:cNvPicPr>
          <p:nvPr/>
        </p:nvPicPr>
        <p:blipFill>
          <a:blip r:embed="rId7"/>
          <a:stretch>
            <a:fillRect/>
          </a:stretch>
        </p:blipFill>
        <p:spPr>
          <a:xfrm>
            <a:off x="3529952" y="4508372"/>
            <a:ext cx="2108848" cy="1905256"/>
          </a:xfrm>
          <a:prstGeom prst="rect">
            <a:avLst/>
          </a:prstGeom>
        </p:spPr>
      </p:pic>
      <p:pic>
        <p:nvPicPr>
          <p:cNvPr id="9" name="Picture 8">
            <a:extLst>
              <a:ext uri="{FF2B5EF4-FFF2-40B4-BE49-F238E27FC236}">
                <a16:creationId xmlns:a16="http://schemas.microsoft.com/office/drawing/2014/main" id="{E0C99B94-3C66-434E-B4E0-2BEF4E760D5D}"/>
              </a:ext>
            </a:extLst>
          </p:cNvPr>
          <p:cNvPicPr>
            <a:picLocks noChangeAspect="1"/>
          </p:cNvPicPr>
          <p:nvPr/>
        </p:nvPicPr>
        <p:blipFill>
          <a:blip r:embed="rId8"/>
          <a:stretch>
            <a:fillRect/>
          </a:stretch>
        </p:blipFill>
        <p:spPr>
          <a:xfrm>
            <a:off x="7236512" y="4258470"/>
            <a:ext cx="1896343" cy="2294760"/>
          </a:xfrm>
          <a:prstGeom prst="rect">
            <a:avLst/>
          </a:prstGeom>
        </p:spPr>
      </p:pic>
      <p:sp>
        <p:nvSpPr>
          <p:cNvPr id="10" name="TextBox 9">
            <a:extLst>
              <a:ext uri="{FF2B5EF4-FFF2-40B4-BE49-F238E27FC236}">
                <a16:creationId xmlns:a16="http://schemas.microsoft.com/office/drawing/2014/main" id="{0B374380-54EA-AC4B-BCE9-7B68B0FD4ECC}"/>
              </a:ext>
            </a:extLst>
          </p:cNvPr>
          <p:cNvSpPr txBox="1"/>
          <p:nvPr/>
        </p:nvSpPr>
        <p:spPr>
          <a:xfrm>
            <a:off x="10160000" y="5562600"/>
            <a:ext cx="1778000" cy="1200329"/>
          </a:xfrm>
          <a:prstGeom prst="rect">
            <a:avLst/>
          </a:prstGeom>
          <a:noFill/>
          <a:ln>
            <a:solidFill>
              <a:schemeClr val="accent1">
                <a:shade val="50000"/>
              </a:schemeClr>
            </a:solidFill>
          </a:ln>
        </p:spPr>
        <p:txBody>
          <a:bodyPr wrap="square" rtlCol="0">
            <a:spAutoFit/>
          </a:bodyPr>
          <a:lstStyle/>
          <a:p>
            <a:r>
              <a:rPr lang="en-US" b="1" dirty="0"/>
              <a:t>Keywords:</a:t>
            </a:r>
            <a:r>
              <a:rPr lang="en-US" dirty="0"/>
              <a:t> Place, exogenous, endogenous, </a:t>
            </a:r>
            <a:r>
              <a:rPr lang="en-US" dirty="0" err="1"/>
              <a:t>globalisation</a:t>
            </a:r>
            <a:endParaRPr lang="en-US" dirty="0"/>
          </a:p>
        </p:txBody>
      </p:sp>
    </p:spTree>
    <p:extLst>
      <p:ext uri="{BB962C8B-B14F-4D97-AF65-F5344CB8AC3E}">
        <p14:creationId xmlns:p14="http://schemas.microsoft.com/office/powerpoint/2010/main" val="2552990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84C5F-73FD-6645-9C6C-0E5423FAC95D}"/>
              </a:ext>
            </a:extLst>
          </p:cNvPr>
          <p:cNvSpPr>
            <a:spLocks noGrp="1"/>
          </p:cNvSpPr>
          <p:nvPr>
            <p:ph type="title"/>
          </p:nvPr>
        </p:nvSpPr>
        <p:spPr/>
        <p:txBody>
          <a:bodyPr/>
          <a:lstStyle/>
          <a:p>
            <a:r>
              <a:rPr lang="en-US" b="1" dirty="0"/>
              <a:t>What does author Rebecca Dunn say about this image?</a:t>
            </a:r>
          </a:p>
        </p:txBody>
      </p:sp>
      <p:pic>
        <p:nvPicPr>
          <p:cNvPr id="4" name="Content Placeholder 3">
            <a:extLst>
              <a:ext uri="{FF2B5EF4-FFF2-40B4-BE49-F238E27FC236}">
                <a16:creationId xmlns:a16="http://schemas.microsoft.com/office/drawing/2014/main" id="{4104DAD9-3A22-E442-904D-7E99F100AB0C}"/>
              </a:ext>
            </a:extLst>
          </p:cNvPr>
          <p:cNvPicPr>
            <a:picLocks noGrp="1" noChangeAspect="1"/>
          </p:cNvPicPr>
          <p:nvPr>
            <p:ph idx="1"/>
          </p:nvPr>
        </p:nvPicPr>
        <p:blipFill>
          <a:blip r:embed="rId2"/>
          <a:stretch>
            <a:fillRect/>
          </a:stretch>
        </p:blipFill>
        <p:spPr>
          <a:xfrm>
            <a:off x="386472" y="1690688"/>
            <a:ext cx="3595856" cy="4351338"/>
          </a:xfrm>
          <a:prstGeom prst="rect">
            <a:avLst/>
          </a:prstGeom>
        </p:spPr>
      </p:pic>
      <p:sp>
        <p:nvSpPr>
          <p:cNvPr id="5" name="TextBox 4">
            <a:extLst>
              <a:ext uri="{FF2B5EF4-FFF2-40B4-BE49-F238E27FC236}">
                <a16:creationId xmlns:a16="http://schemas.microsoft.com/office/drawing/2014/main" id="{3DFFCACA-7CAB-804D-94DC-869A6039730A}"/>
              </a:ext>
            </a:extLst>
          </p:cNvPr>
          <p:cNvSpPr txBox="1"/>
          <p:nvPr/>
        </p:nvSpPr>
        <p:spPr>
          <a:xfrm>
            <a:off x="4622800" y="1973531"/>
            <a:ext cx="4089400" cy="3785652"/>
          </a:xfrm>
          <a:prstGeom prst="rect">
            <a:avLst/>
          </a:prstGeom>
          <a:noFill/>
          <a:ln>
            <a:solidFill>
              <a:schemeClr val="accent1">
                <a:shade val="50000"/>
              </a:schemeClr>
            </a:solidFill>
          </a:ln>
        </p:spPr>
        <p:txBody>
          <a:bodyPr wrap="square" rtlCol="0">
            <a:spAutoFit/>
          </a:bodyPr>
          <a:lstStyle/>
          <a:p>
            <a:r>
              <a:rPr lang="en-GB" sz="2000" dirty="0"/>
              <a:t>Despite the great difficulties faced by Didsbury and having to physically be apart due to the pandemic, there is evidence of a strong sense of community. Figure 8 is a clear example, reminding the local residents to work together to stay apart in order to tackle the virus. This positive message connotes an importance of family safety, but also resilience, no matter how long it takes to reach the other side.</a:t>
            </a:r>
            <a:endParaRPr lang="en-US" sz="2000" dirty="0"/>
          </a:p>
        </p:txBody>
      </p:sp>
      <p:sp>
        <p:nvSpPr>
          <p:cNvPr id="6" name="TextBox 5">
            <a:extLst>
              <a:ext uri="{FF2B5EF4-FFF2-40B4-BE49-F238E27FC236}">
                <a16:creationId xmlns:a16="http://schemas.microsoft.com/office/drawing/2014/main" id="{7EFC7CF1-755B-794B-8470-A5693CC1914A}"/>
              </a:ext>
            </a:extLst>
          </p:cNvPr>
          <p:cNvSpPr txBox="1"/>
          <p:nvPr/>
        </p:nvSpPr>
        <p:spPr>
          <a:xfrm>
            <a:off x="9352672" y="3048000"/>
            <a:ext cx="2286000" cy="1477328"/>
          </a:xfrm>
          <a:prstGeom prst="rect">
            <a:avLst/>
          </a:prstGeom>
          <a:noFill/>
        </p:spPr>
        <p:txBody>
          <a:bodyPr wrap="square" rtlCol="0">
            <a:spAutoFit/>
          </a:bodyPr>
          <a:lstStyle/>
          <a:p>
            <a:pPr algn="ctr"/>
            <a:r>
              <a:rPr lang="en-US" dirty="0"/>
              <a:t>What does this tell us about how covid-19 could shape place meanings in </a:t>
            </a:r>
            <a:r>
              <a:rPr lang="en-US" dirty="0" err="1"/>
              <a:t>Didsbury</a:t>
            </a:r>
            <a:r>
              <a:rPr lang="en-US" dirty="0"/>
              <a:t> and elsewhere?</a:t>
            </a:r>
          </a:p>
        </p:txBody>
      </p:sp>
    </p:spTree>
    <p:extLst>
      <p:ext uri="{BB962C8B-B14F-4D97-AF65-F5344CB8AC3E}">
        <p14:creationId xmlns:p14="http://schemas.microsoft.com/office/powerpoint/2010/main" val="2892372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8EBF2-7E5C-064F-B060-BFD6D4384C6D}"/>
              </a:ext>
            </a:extLst>
          </p:cNvPr>
          <p:cNvSpPr>
            <a:spLocks noGrp="1"/>
          </p:cNvSpPr>
          <p:nvPr>
            <p:ph type="title"/>
          </p:nvPr>
        </p:nvSpPr>
        <p:spPr>
          <a:xfrm>
            <a:off x="838200" y="365125"/>
            <a:ext cx="10515600" cy="752475"/>
          </a:xfrm>
        </p:spPr>
        <p:txBody>
          <a:bodyPr/>
          <a:lstStyle/>
          <a:p>
            <a:pPr algn="ctr"/>
            <a:r>
              <a:rPr lang="en-US" b="1" dirty="0"/>
              <a:t>Is covid-19 really an exogenous force?</a:t>
            </a:r>
          </a:p>
        </p:txBody>
      </p:sp>
      <p:sp>
        <p:nvSpPr>
          <p:cNvPr id="3" name="Content Placeholder 2">
            <a:extLst>
              <a:ext uri="{FF2B5EF4-FFF2-40B4-BE49-F238E27FC236}">
                <a16:creationId xmlns:a16="http://schemas.microsoft.com/office/drawing/2014/main" id="{22A920F1-9139-154E-8039-70059FC373BB}"/>
              </a:ext>
            </a:extLst>
          </p:cNvPr>
          <p:cNvSpPr>
            <a:spLocks noGrp="1"/>
          </p:cNvSpPr>
          <p:nvPr>
            <p:ph idx="1"/>
          </p:nvPr>
        </p:nvSpPr>
        <p:spPr>
          <a:xfrm>
            <a:off x="1295400" y="1952625"/>
            <a:ext cx="5638800" cy="3838575"/>
          </a:xfrm>
          <a:ln>
            <a:solidFill>
              <a:schemeClr val="accent1">
                <a:shade val="50000"/>
              </a:schemeClr>
            </a:solidFill>
          </a:ln>
        </p:spPr>
        <p:txBody>
          <a:bodyPr>
            <a:normAutofit fontScale="47500" lnSpcReduction="20000"/>
          </a:bodyPr>
          <a:lstStyle/>
          <a:p>
            <a:pPr marL="0" indent="0">
              <a:buNone/>
            </a:pPr>
            <a:r>
              <a:rPr lang="en-GB" sz="7300" dirty="0"/>
              <a:t>Current evidence suggests that transmission of SARS-CoV-2 occurs primarily between people through direct, indirect, or close contact with infected people.</a:t>
            </a:r>
          </a:p>
          <a:p>
            <a:pPr marL="0" indent="0">
              <a:buNone/>
            </a:pPr>
            <a:endParaRPr lang="en-GB" dirty="0"/>
          </a:p>
          <a:p>
            <a:pPr marL="0" indent="0">
              <a:buNone/>
            </a:pPr>
            <a:r>
              <a:rPr lang="en-GB" sz="2300" dirty="0"/>
              <a:t>World Health Organisation. 2020</a:t>
            </a:r>
          </a:p>
          <a:p>
            <a:pPr marL="0" indent="0">
              <a:buNone/>
            </a:pPr>
            <a:r>
              <a:rPr lang="en-US" sz="2300" dirty="0">
                <a:hlinkClick r:id="rId2"/>
              </a:rPr>
              <a:t>https://www.who.int/news-room/commentaries/detail/transmission-of-sars-cov-2-implications-for-infection-prevention-precautions#:~:text=To%20the%20best%20of%20our,of%20COVID%2D19</a:t>
            </a:r>
            <a:r>
              <a:rPr lang="en-US" sz="2300" dirty="0"/>
              <a:t>. </a:t>
            </a:r>
          </a:p>
          <a:p>
            <a:pPr marL="0" indent="0">
              <a:buNone/>
            </a:pPr>
            <a:r>
              <a:rPr lang="en-US" sz="2300" dirty="0"/>
              <a:t>(last accessed 8</a:t>
            </a:r>
            <a:r>
              <a:rPr lang="en-US" sz="2300" baseline="30000" dirty="0"/>
              <a:t>th</a:t>
            </a:r>
            <a:r>
              <a:rPr lang="en-US" sz="2300" dirty="0"/>
              <a:t> October 2020)</a:t>
            </a:r>
          </a:p>
        </p:txBody>
      </p:sp>
      <p:sp>
        <p:nvSpPr>
          <p:cNvPr id="4" name="TextBox 3">
            <a:extLst>
              <a:ext uri="{FF2B5EF4-FFF2-40B4-BE49-F238E27FC236}">
                <a16:creationId xmlns:a16="http://schemas.microsoft.com/office/drawing/2014/main" id="{645E63EF-F409-9349-9348-B8FE50155B75}"/>
              </a:ext>
            </a:extLst>
          </p:cNvPr>
          <p:cNvSpPr txBox="1"/>
          <p:nvPr/>
        </p:nvSpPr>
        <p:spPr>
          <a:xfrm>
            <a:off x="7899400" y="1952625"/>
            <a:ext cx="3454400" cy="3693319"/>
          </a:xfrm>
          <a:prstGeom prst="rect">
            <a:avLst/>
          </a:prstGeom>
          <a:noFill/>
        </p:spPr>
        <p:txBody>
          <a:bodyPr wrap="square" rtlCol="0">
            <a:spAutoFit/>
          </a:bodyPr>
          <a:lstStyle/>
          <a:p>
            <a:pPr marL="285750" indent="-285750">
              <a:buFont typeface="Arial" panose="020B0604020202020204" pitchFamily="34" charset="0"/>
              <a:buChar char="•"/>
            </a:pPr>
            <a:r>
              <a:rPr lang="en-US" dirty="0"/>
              <a:t>What does this tell us about the way that covid-19 spreads?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How might this suggest that covid-19 is now an endogenous force in </a:t>
            </a:r>
            <a:r>
              <a:rPr lang="en-US" dirty="0" err="1"/>
              <a:t>Didsbury</a:t>
            </a:r>
            <a:r>
              <a:rPr lang="en-US" dirty="0"/>
              <a:t> and elsewhere?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What do you think – overall, would you argue that covid-19 is endogenous or exogenous? Use evidence to support your argument</a:t>
            </a:r>
          </a:p>
        </p:txBody>
      </p:sp>
    </p:spTree>
    <p:extLst>
      <p:ext uri="{BB962C8B-B14F-4D97-AF65-F5344CB8AC3E}">
        <p14:creationId xmlns:p14="http://schemas.microsoft.com/office/powerpoint/2010/main" val="3215482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7AEB-2E53-6B49-B68B-550923AB2E84}"/>
              </a:ext>
            </a:extLst>
          </p:cNvPr>
          <p:cNvSpPr>
            <a:spLocks noGrp="1"/>
          </p:cNvSpPr>
          <p:nvPr>
            <p:ph type="title"/>
          </p:nvPr>
        </p:nvSpPr>
        <p:spPr>
          <a:xfrm>
            <a:off x="838200" y="101600"/>
            <a:ext cx="10515600" cy="1090523"/>
          </a:xfrm>
        </p:spPr>
        <p:txBody>
          <a:bodyPr>
            <a:normAutofit fontScale="90000"/>
          </a:bodyPr>
          <a:lstStyle/>
          <a:p>
            <a:pPr algn="ctr"/>
            <a:r>
              <a:rPr lang="en-US" b="1" dirty="0"/>
              <a:t>Do you agree with Routes author Rebecca Dunn’s conclusions?</a:t>
            </a:r>
          </a:p>
        </p:txBody>
      </p:sp>
      <p:sp>
        <p:nvSpPr>
          <p:cNvPr id="3" name="Content Placeholder 2">
            <a:extLst>
              <a:ext uri="{FF2B5EF4-FFF2-40B4-BE49-F238E27FC236}">
                <a16:creationId xmlns:a16="http://schemas.microsoft.com/office/drawing/2014/main" id="{97532AD9-770F-E046-9845-828090003225}"/>
              </a:ext>
            </a:extLst>
          </p:cNvPr>
          <p:cNvSpPr>
            <a:spLocks noGrp="1"/>
          </p:cNvSpPr>
          <p:nvPr>
            <p:ph idx="1"/>
          </p:nvPr>
        </p:nvSpPr>
        <p:spPr>
          <a:xfrm>
            <a:off x="2483603" y="1690688"/>
            <a:ext cx="6582905" cy="4198668"/>
          </a:xfrm>
          <a:ln>
            <a:solidFill>
              <a:schemeClr val="accent1">
                <a:shade val="50000"/>
              </a:schemeClr>
            </a:solidFill>
          </a:ln>
        </p:spPr>
        <p:txBody>
          <a:bodyPr>
            <a:normAutofit fontScale="92500" lnSpcReduction="10000"/>
          </a:bodyPr>
          <a:lstStyle/>
          <a:p>
            <a:pPr marL="0" indent="0">
              <a:buNone/>
            </a:pPr>
            <a:r>
              <a:rPr lang="en-GB" dirty="0"/>
              <a:t>The pandemic will have a large short-term impact on lived experience due to the likely rise in business closures, especially small businesses that rely on the support of the local residents. The national lockdown caused the UK to become a changing place, closing town centres and slowing down the pace of life, therefore completely changing lived experience and the sense of community for the whole population</a:t>
            </a:r>
          </a:p>
          <a:p>
            <a:pPr marL="0" indent="0">
              <a:buNone/>
            </a:pPr>
            <a:r>
              <a:rPr lang="en-GB" sz="2400" b="1" dirty="0"/>
              <a:t>Conclusion to Sam Allen’s article ‘The impact of the loss of top predators on terrestrial ecosystems’, </a:t>
            </a:r>
            <a:r>
              <a:rPr lang="en-GB" sz="2400" b="1" i="1" dirty="0"/>
              <a:t>Routes</a:t>
            </a:r>
            <a:r>
              <a:rPr lang="en-GB" sz="2400" b="1" dirty="0"/>
              <a:t> issue 1, 2020</a:t>
            </a:r>
            <a:endParaRPr lang="en-US" sz="2400" b="1" dirty="0"/>
          </a:p>
        </p:txBody>
      </p:sp>
      <p:sp>
        <p:nvSpPr>
          <p:cNvPr id="4" name="TextBox 3">
            <a:extLst>
              <a:ext uri="{FF2B5EF4-FFF2-40B4-BE49-F238E27FC236}">
                <a16:creationId xmlns:a16="http://schemas.microsoft.com/office/drawing/2014/main" id="{628DCACA-0EA1-B74E-9E2B-E634D41D78A6}"/>
              </a:ext>
            </a:extLst>
          </p:cNvPr>
          <p:cNvSpPr txBox="1"/>
          <p:nvPr/>
        </p:nvSpPr>
        <p:spPr>
          <a:xfrm>
            <a:off x="9531458" y="1690688"/>
            <a:ext cx="1822342" cy="1200329"/>
          </a:xfrm>
          <a:prstGeom prst="rect">
            <a:avLst/>
          </a:prstGeom>
          <a:noFill/>
        </p:spPr>
        <p:txBody>
          <a:bodyPr wrap="square" rtlCol="0">
            <a:spAutoFit/>
          </a:bodyPr>
          <a:lstStyle/>
          <a:p>
            <a:pPr algn="ctr"/>
            <a:r>
              <a:rPr lang="en-US" dirty="0"/>
              <a:t>What does the phrase ‘short term impact’ imply?</a:t>
            </a:r>
          </a:p>
        </p:txBody>
      </p:sp>
      <p:sp>
        <p:nvSpPr>
          <p:cNvPr id="5" name="TextBox 4">
            <a:extLst>
              <a:ext uri="{FF2B5EF4-FFF2-40B4-BE49-F238E27FC236}">
                <a16:creationId xmlns:a16="http://schemas.microsoft.com/office/drawing/2014/main" id="{345659AD-745C-AB44-8777-CA6BA5C402C3}"/>
              </a:ext>
            </a:extLst>
          </p:cNvPr>
          <p:cNvSpPr txBox="1"/>
          <p:nvPr/>
        </p:nvSpPr>
        <p:spPr>
          <a:xfrm>
            <a:off x="9531458" y="3790022"/>
            <a:ext cx="2127142" cy="1200329"/>
          </a:xfrm>
          <a:prstGeom prst="rect">
            <a:avLst/>
          </a:prstGeom>
          <a:noFill/>
        </p:spPr>
        <p:txBody>
          <a:bodyPr wrap="square" rtlCol="0">
            <a:spAutoFit/>
          </a:bodyPr>
          <a:lstStyle/>
          <a:p>
            <a:pPr algn="ctr"/>
            <a:r>
              <a:rPr lang="en-US" dirty="0"/>
              <a:t>What does the author mean by the phrase ’lived experience’ here?</a:t>
            </a:r>
          </a:p>
        </p:txBody>
      </p:sp>
      <p:sp>
        <p:nvSpPr>
          <p:cNvPr id="6" name="TextBox 5">
            <a:extLst>
              <a:ext uri="{FF2B5EF4-FFF2-40B4-BE49-F238E27FC236}">
                <a16:creationId xmlns:a16="http://schemas.microsoft.com/office/drawing/2014/main" id="{8BC01E8C-2080-C441-B1CB-9B6BE8763336}"/>
              </a:ext>
            </a:extLst>
          </p:cNvPr>
          <p:cNvSpPr txBox="1"/>
          <p:nvPr/>
        </p:nvSpPr>
        <p:spPr>
          <a:xfrm>
            <a:off x="0" y="2290852"/>
            <a:ext cx="1822342" cy="1200329"/>
          </a:xfrm>
          <a:prstGeom prst="rect">
            <a:avLst/>
          </a:prstGeom>
          <a:noFill/>
        </p:spPr>
        <p:txBody>
          <a:bodyPr wrap="square" rtlCol="0">
            <a:spAutoFit/>
          </a:bodyPr>
          <a:lstStyle/>
          <a:p>
            <a:pPr algn="ctr"/>
            <a:r>
              <a:rPr lang="en-US" dirty="0"/>
              <a:t>What kind of impacts does the author focus on here?</a:t>
            </a:r>
          </a:p>
        </p:txBody>
      </p:sp>
      <p:cxnSp>
        <p:nvCxnSpPr>
          <p:cNvPr id="8" name="Straight Arrow Connector 7">
            <a:extLst>
              <a:ext uri="{FF2B5EF4-FFF2-40B4-BE49-F238E27FC236}">
                <a16:creationId xmlns:a16="http://schemas.microsoft.com/office/drawing/2014/main" id="{970DF79B-BCEC-5D4F-8774-40D7BBCEB8A1}"/>
              </a:ext>
            </a:extLst>
          </p:cNvPr>
          <p:cNvCxnSpPr>
            <a:cxnSpLocks/>
          </p:cNvCxnSpPr>
          <p:nvPr/>
        </p:nvCxnSpPr>
        <p:spPr>
          <a:xfrm>
            <a:off x="8382000" y="1844298"/>
            <a:ext cx="1149458"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E29816C-914B-DE43-95DE-EF9CADBDB940}"/>
              </a:ext>
            </a:extLst>
          </p:cNvPr>
          <p:cNvCxnSpPr>
            <a:cxnSpLocks/>
          </p:cNvCxnSpPr>
          <p:nvPr/>
        </p:nvCxnSpPr>
        <p:spPr>
          <a:xfrm>
            <a:off x="8788400" y="4165600"/>
            <a:ext cx="743058" cy="2245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BA23A8B-9083-2E4A-B6F6-97C3BFD0FBE9}"/>
              </a:ext>
            </a:extLst>
          </p:cNvPr>
          <p:cNvCxnSpPr>
            <a:cxnSpLocks/>
          </p:cNvCxnSpPr>
          <p:nvPr/>
        </p:nvCxnSpPr>
        <p:spPr>
          <a:xfrm flipH="1">
            <a:off x="1456841" y="2640471"/>
            <a:ext cx="1026763" cy="1120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938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6E331-DF8F-FE44-A8D8-EEC08F19F363}"/>
              </a:ext>
            </a:extLst>
          </p:cNvPr>
          <p:cNvSpPr>
            <a:spLocks noGrp="1"/>
          </p:cNvSpPr>
          <p:nvPr>
            <p:ph type="title"/>
          </p:nvPr>
        </p:nvSpPr>
        <p:spPr>
          <a:xfrm>
            <a:off x="838200" y="365125"/>
            <a:ext cx="10515600" cy="843743"/>
          </a:xfrm>
        </p:spPr>
        <p:txBody>
          <a:bodyPr/>
          <a:lstStyle/>
          <a:p>
            <a:r>
              <a:rPr lang="en-US" b="1" dirty="0"/>
              <a:t>Independent work / homework</a:t>
            </a:r>
          </a:p>
        </p:txBody>
      </p:sp>
      <p:sp>
        <p:nvSpPr>
          <p:cNvPr id="3" name="Content Placeholder 2">
            <a:extLst>
              <a:ext uri="{FF2B5EF4-FFF2-40B4-BE49-F238E27FC236}">
                <a16:creationId xmlns:a16="http://schemas.microsoft.com/office/drawing/2014/main" id="{F3E6896E-C091-B44B-9B2F-C0355B2BB6E6}"/>
              </a:ext>
            </a:extLst>
          </p:cNvPr>
          <p:cNvSpPr>
            <a:spLocks noGrp="1"/>
          </p:cNvSpPr>
          <p:nvPr>
            <p:ph idx="1"/>
          </p:nvPr>
        </p:nvSpPr>
        <p:spPr>
          <a:xfrm>
            <a:off x="511444" y="1549831"/>
            <a:ext cx="8099156" cy="4627132"/>
          </a:xfrm>
        </p:spPr>
        <p:txBody>
          <a:bodyPr>
            <a:normAutofit fontScale="77500" lnSpcReduction="20000"/>
          </a:bodyPr>
          <a:lstStyle/>
          <a:p>
            <a:r>
              <a:rPr lang="en-US" dirty="0"/>
              <a:t>Read Rebecca Dunn’s Routes article in full:</a:t>
            </a:r>
          </a:p>
          <a:p>
            <a:r>
              <a:rPr lang="en-US" dirty="0">
                <a:hlinkClick r:id="rId2"/>
              </a:rPr>
              <a:t>https://routesjournal.org/2020/08/16/r2026/</a:t>
            </a:r>
            <a:r>
              <a:rPr lang="en-US" dirty="0"/>
              <a:t> </a:t>
            </a:r>
          </a:p>
          <a:p>
            <a:pPr marL="0" indent="0">
              <a:buNone/>
            </a:pPr>
            <a:endParaRPr lang="en-US" dirty="0"/>
          </a:p>
          <a:p>
            <a:r>
              <a:rPr lang="en-US" dirty="0"/>
              <a:t>Make notes as you read the piece. When you have finished, create a table to show ‘social impacts’ and ‘economic impacts’ of the covid-19 pandemic on </a:t>
            </a:r>
            <a:r>
              <a:rPr lang="en-US" dirty="0" err="1"/>
              <a:t>Didsbury</a:t>
            </a:r>
            <a:r>
              <a:rPr lang="en-US" dirty="0"/>
              <a:t>.</a:t>
            </a:r>
          </a:p>
          <a:p>
            <a:endParaRPr lang="en-US" dirty="0"/>
          </a:p>
          <a:p>
            <a:r>
              <a:rPr lang="en-US" dirty="0"/>
              <a:t>Compare the impacts on place meanings in </a:t>
            </a:r>
            <a:r>
              <a:rPr lang="en-US" dirty="0" err="1"/>
              <a:t>Didsbury</a:t>
            </a:r>
            <a:r>
              <a:rPr lang="en-US" dirty="0"/>
              <a:t> to what Professor David Bissell says about the impact of covid-19 on Melbourne as a place in this lecture: </a:t>
            </a:r>
            <a:r>
              <a:rPr lang="en-US" dirty="0">
                <a:hlinkClick r:id="rId3"/>
              </a:rPr>
              <a:t>https://blog.geographydirections.com/2020/06/12/covid-19-and-our-changing-sense-of-place/</a:t>
            </a:r>
            <a:endParaRPr lang="en-US" dirty="0"/>
          </a:p>
          <a:p>
            <a:pPr marL="0" indent="0">
              <a:buNone/>
            </a:pPr>
            <a:endParaRPr lang="en-US" dirty="0"/>
          </a:p>
          <a:p>
            <a:r>
              <a:rPr lang="en-US" dirty="0"/>
              <a:t>‘Covid-19 is the main exogenous force shaping </a:t>
            </a:r>
            <a:r>
              <a:rPr lang="en-US" dirty="0" err="1"/>
              <a:t>Didsbury</a:t>
            </a:r>
            <a:r>
              <a:rPr lang="en-US" dirty="0"/>
              <a:t> as a place’ To what extent do you agree with this statement?</a:t>
            </a:r>
          </a:p>
        </p:txBody>
      </p:sp>
      <p:pic>
        <p:nvPicPr>
          <p:cNvPr id="5" name="Picture 4">
            <a:extLst>
              <a:ext uri="{FF2B5EF4-FFF2-40B4-BE49-F238E27FC236}">
                <a16:creationId xmlns:a16="http://schemas.microsoft.com/office/drawing/2014/main" id="{34CD912E-5D91-9541-87A9-CF8C7E5CEA7B}"/>
              </a:ext>
            </a:extLst>
          </p:cNvPr>
          <p:cNvPicPr>
            <a:picLocks noChangeAspect="1"/>
          </p:cNvPicPr>
          <p:nvPr/>
        </p:nvPicPr>
        <p:blipFill>
          <a:blip r:embed="rId4"/>
          <a:stretch>
            <a:fillRect/>
          </a:stretch>
        </p:blipFill>
        <p:spPr>
          <a:xfrm>
            <a:off x="8890000" y="231970"/>
            <a:ext cx="3011455" cy="3644154"/>
          </a:xfrm>
          <a:prstGeom prst="rect">
            <a:avLst/>
          </a:prstGeom>
        </p:spPr>
      </p:pic>
    </p:spTree>
    <p:extLst>
      <p:ext uri="{BB962C8B-B14F-4D97-AF65-F5344CB8AC3E}">
        <p14:creationId xmlns:p14="http://schemas.microsoft.com/office/powerpoint/2010/main" val="16218040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TotalTime>
  <Words>817</Words>
  <Application>Microsoft Macintosh PowerPoint</Application>
  <PresentationFormat>Widescreen</PresentationFormat>
  <Paragraphs>63</Paragraphs>
  <Slides>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How exogenous forces shape places?  An example from Didsbury, Manchester</vt:lpstr>
      <vt:lpstr>Recap: What is an exogenous force?</vt:lpstr>
      <vt:lpstr>Locate our example: Didsbury</vt:lpstr>
      <vt:lpstr>Understanding covid-19 as an exogenous force shaping Didsbury</vt:lpstr>
      <vt:lpstr>Didsbury and covid-19: a photoboard</vt:lpstr>
      <vt:lpstr>What does author Rebecca Dunn say about this image?</vt:lpstr>
      <vt:lpstr>Is covid-19 really an exogenous force?</vt:lpstr>
      <vt:lpstr>Do you agree with Routes author Rebecca Dunn’s conclusions?</vt:lpstr>
      <vt:lpstr>Independent work / 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 ecosystems work as systems?  An example from Yellowstone National Park</dc:title>
  <dc:creator>d.whittall@trinityacademyhalifax.org</dc:creator>
  <cp:lastModifiedBy>Cyrus Nayeri</cp:lastModifiedBy>
  <cp:revision>15</cp:revision>
  <dcterms:created xsi:type="dcterms:W3CDTF">2020-10-21T09:58:20Z</dcterms:created>
  <dcterms:modified xsi:type="dcterms:W3CDTF">2020-10-24T20:58:25Z</dcterms:modified>
</cp:coreProperties>
</file>